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charset="0"/>
      <p:regular r:id="rId13"/>
    </p:embeddedFont>
    <p:embeddedFont>
      <p:font typeface="Calibri" panose="020F0502020204030204" pitchFamily="34" charset="0"/>
      <p:regular r:id="rId14"/>
      <p:bold r:id="rId15"/>
      <p:italic r:id="rId16"/>
      <p:boldItalic r:id="rId17"/>
    </p:embeddedFont>
    <p:embeddedFont>
      <p:font typeface="Neue Machina UltraBold" panose="020B0604020202020204" charset="0"/>
      <p:regular r:id="rId18"/>
    </p:embeddedFont>
    <p:embeddedFont>
      <p:font typeface="Open Sans" panose="020B0606030504020204" pitchFamily="34" charset="0"/>
      <p:regular r:id="rId19"/>
    </p:embeddedFont>
    <p:embeddedFont>
      <p:font typeface="Open Sans Bold" panose="020B0604020202020204" charset="0"/>
      <p:regular r:id="rId20"/>
    </p:embeddedFont>
    <p:embeddedFont>
      <p:font typeface="Open Sans Extra Bold" panose="020B0604020202020204" charset="0"/>
      <p:regular r:id="rId21"/>
    </p:embeddedFont>
    <p:embeddedFont>
      <p:font typeface="Open Sans Light" panose="020B0306030504020204" pitchFamily="34" charset="0"/>
      <p:regular r:id="rId22"/>
      <p:italic r:id="rId23"/>
    </p:embeddedFont>
    <p:embeddedFont>
      <p:font typeface="Poppins Light" panose="00000400000000000000" pitchFamily="2" charset="0"/>
      <p:regular r:id="rId24"/>
      <p:italic r:id="rId25"/>
    </p:embeddedFont>
    <p:embeddedFont>
      <p:font typeface="TT Firs Neue"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36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1.svg"/><Relationship Id="rId3" Type="http://schemas.openxmlformats.org/officeDocument/2006/relationships/image" Target="../media/image20.svg"/><Relationship Id="rId7" Type="http://schemas.openxmlformats.org/officeDocument/2006/relationships/image" Target="../media/image4.svg"/><Relationship Id="rId12" Type="http://schemas.openxmlformats.org/officeDocument/2006/relationships/image" Target="../media/image80.png"/><Relationship Id="rId17" Type="http://schemas.openxmlformats.org/officeDocument/2006/relationships/image" Target="../media/image18.svg"/><Relationship Id="rId2" Type="http://schemas.openxmlformats.org/officeDocument/2006/relationships/image" Target="../media/image19.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50.svg"/><Relationship Id="rId5" Type="http://schemas.openxmlformats.org/officeDocument/2006/relationships/image" Target="../media/image8.svg"/><Relationship Id="rId15" Type="http://schemas.openxmlformats.org/officeDocument/2006/relationships/image" Target="../media/image46.svg"/><Relationship Id="rId10" Type="http://schemas.openxmlformats.org/officeDocument/2006/relationships/image" Target="../media/image49.png"/><Relationship Id="rId4" Type="http://schemas.openxmlformats.org/officeDocument/2006/relationships/image" Target="../media/image7.png"/><Relationship Id="rId9" Type="http://schemas.openxmlformats.org/officeDocument/2006/relationships/image" Target="../media/image6.sv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3.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8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6.svg"/><Relationship Id="rId5" Type="http://schemas.openxmlformats.org/officeDocument/2006/relationships/image" Target="../media/image74.svg"/><Relationship Id="rId15" Type="http://schemas.openxmlformats.org/officeDocument/2006/relationships/image" Target="../media/image85.svg"/><Relationship Id="rId10" Type="http://schemas.openxmlformats.org/officeDocument/2006/relationships/image" Target="../media/image45.png"/><Relationship Id="rId4" Type="http://schemas.openxmlformats.org/officeDocument/2006/relationships/image" Target="../media/image73.png"/><Relationship Id="rId9" Type="http://schemas.openxmlformats.org/officeDocument/2006/relationships/image" Target="../media/image6.svg"/><Relationship Id="rId14"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20.svg"/><Relationship Id="rId21" Type="http://schemas.openxmlformats.org/officeDocument/2006/relationships/image" Target="../media/image4.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2.svg"/><Relationship Id="rId2" Type="http://schemas.openxmlformats.org/officeDocument/2006/relationships/image" Target="../media/image19.png"/><Relationship Id="rId16" Type="http://schemas.openxmlformats.org/officeDocument/2006/relationships/image" Target="../media/image31.png"/><Relationship Id="rId20"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24" Type="http://schemas.openxmlformats.org/officeDocument/2006/relationships/image" Target="../media/image1.png"/><Relationship Id="rId5" Type="http://schemas.openxmlformats.org/officeDocument/2006/relationships/image" Target="../media/image8.svg"/><Relationship Id="rId15" Type="http://schemas.openxmlformats.org/officeDocument/2006/relationships/image" Target="../media/image30.svg"/><Relationship Id="rId23" Type="http://schemas.openxmlformats.org/officeDocument/2006/relationships/image" Target="../media/image6.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7.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0.svg"/><Relationship Id="rId3" Type="http://schemas.openxmlformats.org/officeDocument/2006/relationships/image" Target="../media/image20.svg"/><Relationship Id="rId7" Type="http://schemas.openxmlformats.org/officeDocument/2006/relationships/image" Target="../media/image38.svg"/><Relationship Id="rId12"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6.svg"/><Relationship Id="rId5" Type="http://schemas.openxmlformats.org/officeDocument/2006/relationships/image" Target="../media/image36.svg"/><Relationship Id="rId15" Type="http://schemas.openxmlformats.org/officeDocument/2006/relationships/image" Target="../media/image18.svg"/><Relationship Id="rId10" Type="http://schemas.openxmlformats.org/officeDocument/2006/relationships/image" Target="../media/image5.png"/><Relationship Id="rId4" Type="http://schemas.openxmlformats.org/officeDocument/2006/relationships/image" Target="../media/image35.png"/><Relationship Id="rId9" Type="http://schemas.openxmlformats.org/officeDocument/2006/relationships/image" Target="../media/image4.sv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6.svg"/><Relationship Id="rId18" Type="http://schemas.openxmlformats.org/officeDocument/2006/relationships/image" Target="../media/image11.png"/><Relationship Id="rId3" Type="http://schemas.openxmlformats.org/officeDocument/2006/relationships/image" Target="../media/image42.svg"/><Relationship Id="rId7" Type="http://schemas.openxmlformats.org/officeDocument/2006/relationships/image" Target="../media/image4.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41.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4.svg"/><Relationship Id="rId5" Type="http://schemas.openxmlformats.org/officeDocument/2006/relationships/image" Target="../media/image20.svg"/><Relationship Id="rId15" Type="http://schemas.openxmlformats.org/officeDocument/2006/relationships/image" Target="../media/image48.svg"/><Relationship Id="rId10" Type="http://schemas.openxmlformats.org/officeDocument/2006/relationships/image" Target="../media/image43.png"/><Relationship Id="rId19" Type="http://schemas.openxmlformats.org/officeDocument/2006/relationships/image" Target="../media/image12.svg"/><Relationship Id="rId4" Type="http://schemas.openxmlformats.org/officeDocument/2006/relationships/image" Target="../media/image19.png"/><Relationship Id="rId9" Type="http://schemas.openxmlformats.org/officeDocument/2006/relationships/image" Target="../media/image6.svg"/><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20.svg"/><Relationship Id="rId18" Type="http://schemas.openxmlformats.org/officeDocument/2006/relationships/image" Target="../media/image61.png"/><Relationship Id="rId26" Type="http://schemas.openxmlformats.org/officeDocument/2006/relationships/image" Target="../media/image65.png"/><Relationship Id="rId3" Type="http://schemas.openxmlformats.org/officeDocument/2006/relationships/image" Target="../media/image52.svg"/><Relationship Id="rId21" Type="http://schemas.openxmlformats.org/officeDocument/2006/relationships/image" Target="../media/image2.svg"/><Relationship Id="rId7" Type="http://schemas.openxmlformats.org/officeDocument/2006/relationships/image" Target="../media/image56.svg"/><Relationship Id="rId12" Type="http://schemas.openxmlformats.org/officeDocument/2006/relationships/image" Target="../media/image19.png"/><Relationship Id="rId17" Type="http://schemas.openxmlformats.org/officeDocument/2006/relationships/image" Target="../media/image6.svg"/><Relationship Id="rId25" Type="http://schemas.openxmlformats.org/officeDocument/2006/relationships/image" Target="../media/image64.svg"/><Relationship Id="rId2" Type="http://schemas.openxmlformats.org/officeDocument/2006/relationships/image" Target="../media/image51.png"/><Relationship Id="rId16" Type="http://schemas.openxmlformats.org/officeDocument/2006/relationships/image" Target="../media/image5.png"/><Relationship Id="rId20"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63.png"/><Relationship Id="rId5" Type="http://schemas.openxmlformats.org/officeDocument/2006/relationships/image" Target="../media/image54.svg"/><Relationship Id="rId15" Type="http://schemas.openxmlformats.org/officeDocument/2006/relationships/image" Target="../media/image4.svg"/><Relationship Id="rId23" Type="http://schemas.openxmlformats.org/officeDocument/2006/relationships/image" Target="../media/image12.svg"/><Relationship Id="rId10" Type="http://schemas.openxmlformats.org/officeDocument/2006/relationships/image" Target="../media/image59.png"/><Relationship Id="rId19" Type="http://schemas.openxmlformats.org/officeDocument/2006/relationships/image" Target="../media/image62.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3.png"/><Relationship Id="rId22"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svg"/><Relationship Id="rId18" Type="http://schemas.openxmlformats.org/officeDocument/2006/relationships/hyperlink" Target="https://traximo.z5.web.core.windows.net/Car/index.html" TargetMode="External"/><Relationship Id="rId3" Type="http://schemas.openxmlformats.org/officeDocument/2006/relationships/image" Target="../media/image52.svg"/><Relationship Id="rId7" Type="http://schemas.openxmlformats.org/officeDocument/2006/relationships/image" Target="../media/image4.svg"/><Relationship Id="rId12" Type="http://schemas.openxmlformats.org/officeDocument/2006/relationships/image" Target="../media/image11.png"/><Relationship Id="rId17" Type="http://schemas.openxmlformats.org/officeDocument/2006/relationships/image" Target="../media/image69.svg"/><Relationship Id="rId2" Type="http://schemas.openxmlformats.org/officeDocument/2006/relationships/image" Target="../media/image51.png"/><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20.svg"/><Relationship Id="rId15" Type="http://schemas.openxmlformats.org/officeDocument/2006/relationships/image" Target="../media/image67.pn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6.svg"/><Relationship Id="rId14" Type="http://schemas.openxmlformats.org/officeDocument/2006/relationships/image" Target="../media/image66.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hyperlink" Target="https://traximo.z5.web.core.windows.net/Ghosts/index.html" TargetMode="External"/><Relationship Id="rId3" Type="http://schemas.openxmlformats.org/officeDocument/2006/relationships/image" Target="../media/image52.svg"/><Relationship Id="rId7" Type="http://schemas.openxmlformats.org/officeDocument/2006/relationships/image" Target="../media/image6.svg"/><Relationship Id="rId12" Type="http://schemas.openxmlformats.org/officeDocument/2006/relationships/image" Target="../media/image70.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72.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2.svg"/><Relationship Id="rId14"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74.svg"/><Relationship Id="rId3" Type="http://schemas.openxmlformats.org/officeDocument/2006/relationships/image" Target="../media/image52.svg"/><Relationship Id="rId7" Type="http://schemas.openxmlformats.org/officeDocument/2006/relationships/image" Target="../media/image6.svg"/><Relationship Id="rId12" Type="http://schemas.openxmlformats.org/officeDocument/2006/relationships/image" Target="../media/image73.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2.svg"/><Relationship Id="rId14" Type="http://schemas.openxmlformats.org/officeDocument/2006/relationships/image" Target="../media/image75.jpe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74.svg"/><Relationship Id="rId18" Type="http://schemas.openxmlformats.org/officeDocument/2006/relationships/hyperlink" Target="https://traximo.z5.web.core.windows.net/Ghosts/index.html" TargetMode="External"/><Relationship Id="rId3" Type="http://schemas.openxmlformats.org/officeDocument/2006/relationships/image" Target="../media/image52.svg"/><Relationship Id="rId7" Type="http://schemas.openxmlformats.org/officeDocument/2006/relationships/image" Target="../media/image6.svg"/><Relationship Id="rId12" Type="http://schemas.openxmlformats.org/officeDocument/2006/relationships/image" Target="../media/image73.png"/><Relationship Id="rId17" Type="http://schemas.openxmlformats.org/officeDocument/2006/relationships/image" Target="../media/image79.svg"/><Relationship Id="rId2" Type="http://schemas.openxmlformats.org/officeDocument/2006/relationships/image" Target="../media/image51.png"/><Relationship Id="rId16"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77.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2.svg"/><Relationship Id="rId1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6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15163" y="7790142"/>
            <a:ext cx="6087725" cy="409537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11575" y="8366793"/>
            <a:ext cx="2917600" cy="3397497"/>
          </a:xfrm>
          <a:prstGeom prst="rect">
            <a:avLst/>
          </a:prstGeom>
        </p:spPr>
      </p:pic>
      <p:sp>
        <p:nvSpPr>
          <p:cNvPr id="4" name="AutoShape 4"/>
          <p:cNvSpPr/>
          <p:nvPr/>
        </p:nvSpPr>
        <p:spPr>
          <a:xfrm rot="-8095309">
            <a:off x="14657282" y="6992756"/>
            <a:ext cx="6981670" cy="0"/>
          </a:xfrm>
          <a:prstGeom prst="line">
            <a:avLst/>
          </a:prstGeom>
          <a:ln w="28575" cap="rnd">
            <a:solidFill>
              <a:srgbClr val="FEFAFA">
                <a:alpha val="29804"/>
              </a:srgbClr>
            </a:solidFill>
            <a:prstDash val="solid"/>
            <a:headEnd type="none" w="sm" len="sm"/>
            <a:tailEnd type="none" w="sm" len="sm"/>
          </a:ln>
        </p:spPr>
      </p:sp>
      <p:sp>
        <p:nvSpPr>
          <p:cNvPr id="5" name="AutoShape 5"/>
          <p:cNvSpPr/>
          <p:nvPr/>
        </p:nvSpPr>
        <p:spPr>
          <a:xfrm rot="-8095309">
            <a:off x="6706663" y="-1368599"/>
            <a:ext cx="6981670" cy="0"/>
          </a:xfrm>
          <a:prstGeom prst="line">
            <a:avLst/>
          </a:prstGeom>
          <a:ln w="28575" cap="rnd">
            <a:solidFill>
              <a:srgbClr val="FEFAFA">
                <a:alpha val="29804"/>
              </a:srgbClr>
            </a:solidFill>
            <a:prstDash val="solid"/>
            <a:headEnd type="none" w="sm" len="sm"/>
            <a:tailEnd type="none" w="sm" len="sm"/>
          </a:ln>
        </p:spPr>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220349" y="7790142"/>
            <a:ext cx="2921847" cy="339749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0494034" y="-1576767"/>
            <a:ext cx="8719947" cy="8741801"/>
          </a:xfrm>
          <a:prstGeom prst="rect">
            <a:avLst/>
          </a:prstGeom>
        </p:spPr>
      </p:pic>
      <p:grpSp>
        <p:nvGrpSpPr>
          <p:cNvPr id="8" name="Group 8"/>
          <p:cNvGrpSpPr/>
          <p:nvPr/>
        </p:nvGrpSpPr>
        <p:grpSpPr>
          <a:xfrm>
            <a:off x="14918198" y="59287"/>
            <a:ext cx="3252177" cy="1230223"/>
            <a:chOff x="0" y="0"/>
            <a:chExt cx="4722365" cy="1786361"/>
          </a:xfrm>
        </p:grpSpPr>
        <p:sp>
          <p:nvSpPr>
            <p:cNvPr id="9" name="Freeform 9"/>
            <p:cNvSpPr/>
            <p:nvPr/>
          </p:nvSpPr>
          <p:spPr>
            <a:xfrm>
              <a:off x="0" y="0"/>
              <a:ext cx="4722365" cy="1786361"/>
            </a:xfrm>
            <a:custGeom>
              <a:avLst/>
              <a:gdLst/>
              <a:ahLst/>
              <a:cxnLst/>
              <a:rect l="l" t="t" r="r" b="b"/>
              <a:pathLst>
                <a:path w="4722365" h="1786361">
                  <a:moveTo>
                    <a:pt x="0" y="0"/>
                  </a:moveTo>
                  <a:lnTo>
                    <a:pt x="4722365" y="0"/>
                  </a:lnTo>
                  <a:lnTo>
                    <a:pt x="4722365" y="1786361"/>
                  </a:lnTo>
                  <a:lnTo>
                    <a:pt x="0" y="1786361"/>
                  </a:lnTo>
                  <a:close/>
                </a:path>
              </a:pathLst>
            </a:custGeom>
            <a:solidFill>
              <a:srgbClr val="FFFFFF"/>
            </a:solidFill>
          </p:spPr>
        </p:sp>
      </p:grpSp>
      <p:pic>
        <p:nvPicPr>
          <p:cNvPr id="10" name="Picture 10"/>
          <p:cNvPicPr>
            <a:picLocks noChangeAspect="1"/>
          </p:cNvPicPr>
          <p:nvPr/>
        </p:nvPicPr>
        <p:blipFill>
          <a:blip r:embed="rId10"/>
          <a:srcRect/>
          <a:stretch>
            <a:fillRect/>
          </a:stretch>
        </p:blipFill>
        <p:spPr>
          <a:xfrm>
            <a:off x="15143319" y="151776"/>
            <a:ext cx="2875543" cy="954436"/>
          </a:xfrm>
          <a:prstGeom prst="rect">
            <a:avLst/>
          </a:prstGeom>
        </p:spPr>
      </p:pic>
      <p:pic>
        <p:nvPicPr>
          <p:cNvPr id="11" name="Picture 11"/>
          <p:cNvPicPr>
            <a:picLocks noChangeAspect="1"/>
          </p:cNvPicPr>
          <p:nvPr/>
        </p:nvPicPr>
        <p:blipFill>
          <a:blip r:embed="rId11"/>
          <a:srcRect t="23654" b="23992"/>
          <a:stretch>
            <a:fillRect/>
          </a:stretch>
        </p:blipFill>
        <p:spPr>
          <a:xfrm>
            <a:off x="215705" y="151776"/>
            <a:ext cx="2668820" cy="1397202"/>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488168">
            <a:off x="-2847120" y="1522633"/>
            <a:ext cx="4244688" cy="8022607"/>
          </a:xfrm>
          <a:prstGeom prst="rect">
            <a:avLst/>
          </a:prstGeom>
        </p:spPr>
      </p:pic>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780792" y="4222946"/>
            <a:ext cx="4617711" cy="302250"/>
          </a:xfrm>
          <a:prstGeom prst="rect">
            <a:avLst/>
          </a:prstGeom>
        </p:spPr>
      </p:pic>
      <p:pic>
        <p:nvPicPr>
          <p:cNvPr id="14" name="Picture 1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3722016" y="1890437"/>
            <a:ext cx="1496470" cy="1311452"/>
          </a:xfrm>
          <a:prstGeom prst="rect">
            <a:avLst/>
          </a:prstGeom>
        </p:spPr>
      </p:pic>
      <p:pic>
        <p:nvPicPr>
          <p:cNvPr id="15" name="Picture 15"/>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198078" y="7165034"/>
            <a:ext cx="5440240" cy="4114800"/>
          </a:xfrm>
          <a:prstGeom prst="rect">
            <a:avLst/>
          </a:prstGeom>
        </p:spPr>
      </p:pic>
      <p:sp>
        <p:nvSpPr>
          <p:cNvPr id="16" name="TextBox 16"/>
          <p:cNvSpPr txBox="1"/>
          <p:nvPr/>
        </p:nvSpPr>
        <p:spPr>
          <a:xfrm>
            <a:off x="4562513" y="5000980"/>
            <a:ext cx="8978286" cy="929002"/>
          </a:xfrm>
          <a:prstGeom prst="rect">
            <a:avLst/>
          </a:prstGeom>
        </p:spPr>
        <p:txBody>
          <a:bodyPr wrap="square" lIns="0" tIns="0" rIns="0" bIns="0" rtlCol="0" anchor="t">
            <a:spAutoFit/>
          </a:bodyPr>
          <a:lstStyle/>
          <a:p>
            <a:pPr algn="ctr">
              <a:lnSpc>
                <a:spcPts val="7604"/>
              </a:lnSpc>
            </a:pPr>
            <a:r>
              <a:rPr lang="en-US" sz="5431" dirty="0">
                <a:solidFill>
                  <a:srgbClr val="FFFFFF"/>
                </a:solidFill>
                <a:latin typeface="Open Sans Extra Bold"/>
              </a:rPr>
              <a:t>Team Name: Titans</a:t>
            </a:r>
          </a:p>
        </p:txBody>
      </p:sp>
      <p:sp>
        <p:nvSpPr>
          <p:cNvPr id="17" name="TextBox 17"/>
          <p:cNvSpPr txBox="1"/>
          <p:nvPr/>
        </p:nvSpPr>
        <p:spPr>
          <a:xfrm>
            <a:off x="4622558" y="7251520"/>
            <a:ext cx="8934179" cy="1020096"/>
          </a:xfrm>
          <a:prstGeom prst="rect">
            <a:avLst/>
          </a:prstGeom>
        </p:spPr>
        <p:txBody>
          <a:bodyPr lIns="0" tIns="0" rIns="0" bIns="0" rtlCol="0" anchor="t">
            <a:spAutoFit/>
          </a:bodyPr>
          <a:lstStyle/>
          <a:p>
            <a:pPr algn="ctr">
              <a:lnSpc>
                <a:spcPts val="4113"/>
              </a:lnSpc>
            </a:pPr>
            <a:r>
              <a:rPr lang="en-US" sz="2937">
                <a:solidFill>
                  <a:srgbClr val="FFFFFF"/>
                </a:solidFill>
                <a:latin typeface="Open Sans Bold"/>
              </a:rPr>
              <a:t>   Team Members</a:t>
            </a:r>
          </a:p>
          <a:p>
            <a:pPr algn="ctr">
              <a:lnSpc>
                <a:spcPts val="4113"/>
              </a:lnSpc>
            </a:pPr>
            <a:r>
              <a:rPr lang="en-US" sz="2937">
                <a:solidFill>
                  <a:srgbClr val="FFFFFF"/>
                </a:solidFill>
                <a:latin typeface="Open Sans Bold"/>
              </a:rPr>
              <a:t>           Ujjwal  |  Sumit Saini  |  Urvashi Choubey</a:t>
            </a:r>
          </a:p>
        </p:txBody>
      </p:sp>
      <p:sp>
        <p:nvSpPr>
          <p:cNvPr id="18" name="TextBox 18"/>
          <p:cNvSpPr txBox="1"/>
          <p:nvPr/>
        </p:nvSpPr>
        <p:spPr>
          <a:xfrm>
            <a:off x="5410200" y="1320378"/>
            <a:ext cx="7154311" cy="2064295"/>
          </a:xfrm>
          <a:prstGeom prst="rect">
            <a:avLst/>
          </a:prstGeom>
        </p:spPr>
        <p:txBody>
          <a:bodyPr wrap="square" lIns="0" tIns="0" rIns="0" bIns="0" rtlCol="0" anchor="t">
            <a:spAutoFit/>
          </a:bodyPr>
          <a:lstStyle/>
          <a:p>
            <a:pPr algn="ctr">
              <a:lnSpc>
                <a:spcPts val="16938"/>
              </a:lnSpc>
            </a:pPr>
            <a:r>
              <a:rPr lang="en-US" sz="12099" dirty="0" err="1">
                <a:solidFill>
                  <a:srgbClr val="FFFFFF"/>
                </a:solidFill>
                <a:latin typeface="Open Sans Extra Bold"/>
              </a:rPr>
              <a:t>Traximo</a:t>
            </a:r>
            <a:endParaRPr lang="en-US" sz="12099" dirty="0">
              <a:solidFill>
                <a:srgbClr val="FFFFFF"/>
              </a:solidFill>
              <a:latin typeface="Open Sans Extra Bold"/>
            </a:endParaRPr>
          </a:p>
        </p:txBody>
      </p:sp>
      <p:sp>
        <p:nvSpPr>
          <p:cNvPr id="19" name="TextBox 19"/>
          <p:cNvSpPr txBox="1"/>
          <p:nvPr/>
        </p:nvSpPr>
        <p:spPr>
          <a:xfrm>
            <a:off x="7391401" y="3327522"/>
            <a:ext cx="3102634" cy="537767"/>
          </a:xfrm>
          <a:prstGeom prst="rect">
            <a:avLst/>
          </a:prstGeom>
        </p:spPr>
        <p:txBody>
          <a:bodyPr wrap="square" lIns="0" tIns="0" rIns="0" bIns="0" rtlCol="0" anchor="t">
            <a:spAutoFit/>
          </a:bodyPr>
          <a:lstStyle/>
          <a:p>
            <a:pPr algn="ctr">
              <a:lnSpc>
                <a:spcPts val="4480"/>
              </a:lnSpc>
            </a:pPr>
            <a:r>
              <a:rPr lang="en-US" sz="3200" dirty="0">
                <a:solidFill>
                  <a:srgbClr val="FFFFFF"/>
                </a:solidFill>
                <a:latin typeface="Open Sans Extra Bold"/>
              </a:rPr>
              <a:t>#MoveToPlay</a:t>
            </a:r>
          </a:p>
        </p:txBody>
      </p:sp>
      <p:sp>
        <p:nvSpPr>
          <p:cNvPr id="20" name="TextBox 20"/>
          <p:cNvSpPr txBox="1"/>
          <p:nvPr/>
        </p:nvSpPr>
        <p:spPr>
          <a:xfrm>
            <a:off x="6467023" y="6269656"/>
            <a:ext cx="5625483" cy="521234"/>
          </a:xfrm>
          <a:prstGeom prst="rect">
            <a:avLst/>
          </a:prstGeom>
        </p:spPr>
        <p:txBody>
          <a:bodyPr lIns="0" tIns="0" rIns="0" bIns="0" rtlCol="0" anchor="t">
            <a:spAutoFit/>
          </a:bodyPr>
          <a:lstStyle/>
          <a:p>
            <a:pPr algn="ctr">
              <a:lnSpc>
                <a:spcPts val="4340"/>
              </a:lnSpc>
            </a:pPr>
            <a:r>
              <a:rPr lang="en-US" sz="3100" dirty="0">
                <a:solidFill>
                  <a:srgbClr val="FFFFFF"/>
                </a:solidFill>
                <a:latin typeface="Open Sans Extra Bold"/>
              </a:rPr>
              <a:t>Challenge: Open Innovation</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06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5017684" y="-854501"/>
            <a:ext cx="4483231" cy="44944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238672" y="7400337"/>
            <a:ext cx="3733288" cy="3742645"/>
          </a:xfrm>
          <a:prstGeom prst="rect">
            <a:avLst/>
          </a:prstGeom>
        </p:spPr>
      </p:pic>
      <p:sp>
        <p:nvSpPr>
          <p:cNvPr id="4" name="AutoShape 4"/>
          <p:cNvSpPr/>
          <p:nvPr/>
        </p:nvSpPr>
        <p:spPr>
          <a:xfrm rot="-8095309">
            <a:off x="803856" y="11128694"/>
            <a:ext cx="6981670" cy="0"/>
          </a:xfrm>
          <a:prstGeom prst="line">
            <a:avLst/>
          </a:prstGeom>
          <a:ln w="28575" cap="rnd">
            <a:solidFill>
              <a:srgbClr val="FEFAFA">
                <a:alpha val="29804"/>
              </a:srgbClr>
            </a:solidFill>
            <a:prstDash val="solid"/>
            <a:headEnd type="none" w="sm" len="sm"/>
            <a:tailEnd type="none" w="sm" len="sm"/>
          </a:ln>
        </p:spPr>
      </p:sp>
      <p:sp>
        <p:nvSpPr>
          <p:cNvPr id="5" name="AutoShape 5"/>
          <p:cNvSpPr/>
          <p:nvPr/>
        </p:nvSpPr>
        <p:spPr>
          <a:xfrm rot="-2700000">
            <a:off x="12176479" y="-1857800"/>
            <a:ext cx="7437337" cy="0"/>
          </a:xfrm>
          <a:prstGeom prst="line">
            <a:avLst/>
          </a:prstGeom>
          <a:ln w="28575" cap="rnd">
            <a:solidFill>
              <a:srgbClr val="FEFAFA">
                <a:alpha val="29804"/>
              </a:srgbClr>
            </a:solidFill>
            <a:prstDash val="solid"/>
            <a:headEnd type="none" w="sm" len="sm"/>
            <a:tailEnd type="none" w="sm" len="sm"/>
          </a:ln>
        </p:spPr>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2843" y="-639738"/>
            <a:ext cx="2917600" cy="339749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02296" y="-1165586"/>
            <a:ext cx="2921847" cy="339749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350415" y="8182803"/>
            <a:ext cx="3280809" cy="3215193"/>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657239" y="796086"/>
            <a:ext cx="971316" cy="908180"/>
          </a:xfrm>
          <a:prstGeom prst="rect">
            <a:avLst/>
          </a:prstGeom>
        </p:spPr>
      </p:pic>
      <p:sp>
        <p:nvSpPr>
          <p:cNvPr id="10" name="TextBox 10"/>
          <p:cNvSpPr txBox="1"/>
          <p:nvPr/>
        </p:nvSpPr>
        <p:spPr>
          <a:xfrm>
            <a:off x="5780732" y="702844"/>
            <a:ext cx="5724264" cy="1094664"/>
          </a:xfrm>
          <a:prstGeom prst="rect">
            <a:avLst/>
          </a:prstGeom>
        </p:spPr>
        <p:txBody>
          <a:bodyPr wrap="square" lIns="0" tIns="0" rIns="0" bIns="0" rtlCol="0" anchor="t">
            <a:spAutoFit/>
          </a:bodyPr>
          <a:lstStyle/>
          <a:p>
            <a:pPr algn="ctr">
              <a:lnSpc>
                <a:spcPts val="8960"/>
              </a:lnSpc>
            </a:pPr>
            <a:r>
              <a:rPr lang="en-US" sz="6400" dirty="0">
                <a:solidFill>
                  <a:srgbClr val="FFFFFF"/>
                </a:solidFill>
                <a:latin typeface="Open Sans Extra Bold"/>
              </a:rPr>
              <a:t>Future Scope</a:t>
            </a:r>
          </a:p>
        </p:txBody>
      </p:sp>
      <p:sp>
        <p:nvSpPr>
          <p:cNvPr id="11" name="AutoShape 11"/>
          <p:cNvSpPr/>
          <p:nvPr/>
        </p:nvSpPr>
        <p:spPr>
          <a:xfrm>
            <a:off x="4815171" y="6978340"/>
            <a:ext cx="2880264" cy="0"/>
          </a:xfrm>
          <a:prstGeom prst="line">
            <a:avLst/>
          </a:prstGeom>
          <a:ln w="57150" cap="rnd">
            <a:solidFill>
              <a:srgbClr val="FFFFFF"/>
            </a:solidFill>
            <a:prstDash val="solid"/>
            <a:headEnd type="none" w="sm" len="sm"/>
            <a:tailEnd type="none" w="sm" len="sm"/>
          </a:ln>
        </p:spPr>
      </p:sp>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V="1">
            <a:off x="4159642" y="3248360"/>
            <a:ext cx="1311058" cy="1311058"/>
          </a:xfrm>
          <a:prstGeom prst="rect">
            <a:avLst/>
          </a:prstGeom>
        </p:spPr>
      </p:pic>
      <p:sp>
        <p:nvSpPr>
          <p:cNvPr id="13" name="TextBox 13"/>
          <p:cNvSpPr txBox="1"/>
          <p:nvPr/>
        </p:nvSpPr>
        <p:spPr>
          <a:xfrm>
            <a:off x="4782845" y="3642384"/>
            <a:ext cx="8933727" cy="2874770"/>
          </a:xfrm>
          <a:prstGeom prst="rect">
            <a:avLst/>
          </a:prstGeom>
        </p:spPr>
        <p:txBody>
          <a:bodyPr lIns="0" tIns="0" rIns="0" bIns="0" rtlCol="0" anchor="t">
            <a:spAutoFit/>
          </a:bodyPr>
          <a:lstStyle/>
          <a:p>
            <a:pPr>
              <a:lnSpc>
                <a:spcPts val="5800"/>
              </a:lnSpc>
            </a:pPr>
            <a:r>
              <a:rPr lang="en-US" sz="4143">
                <a:solidFill>
                  <a:srgbClr val="FFFFFF"/>
                </a:solidFill>
                <a:latin typeface="Poppins Light"/>
              </a:rPr>
              <a:t>On commercial implementation, this solution can open this move to play genre to a whole new audience.</a:t>
            </a:r>
          </a:p>
        </p:txBody>
      </p:sp>
      <p:pic>
        <p:nvPicPr>
          <p:cNvPr id="14" name="Picture 14"/>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1146376">
            <a:off x="5388991" y="8041119"/>
            <a:ext cx="5440240" cy="4114800"/>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06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154396" y="-953547"/>
            <a:ext cx="4592208" cy="460371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1297074" y="3967612"/>
            <a:ext cx="7624224" cy="762422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316149" y="8194339"/>
            <a:ext cx="2917600" cy="3397497"/>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66697" y="7668491"/>
            <a:ext cx="2921847" cy="3397497"/>
          </a:xfrm>
          <a:prstGeom prst="rect">
            <a:avLst/>
          </a:prstGeom>
        </p:spPr>
      </p:pic>
      <p:sp>
        <p:nvSpPr>
          <p:cNvPr id="6" name="AutoShape 6"/>
          <p:cNvSpPr/>
          <p:nvPr/>
        </p:nvSpPr>
        <p:spPr>
          <a:xfrm rot="2700000">
            <a:off x="9252705" y="-245159"/>
            <a:ext cx="6981670" cy="0"/>
          </a:xfrm>
          <a:prstGeom prst="line">
            <a:avLst/>
          </a:prstGeom>
          <a:ln w="28575" cap="rnd">
            <a:solidFill>
              <a:srgbClr val="FEFAFA">
                <a:alpha val="29804"/>
              </a:srgbClr>
            </a:solidFill>
            <a:prstDash val="solid"/>
            <a:headEnd type="none" w="sm" len="sm"/>
            <a:tailEnd type="none" w="sm" len="sm"/>
          </a:ln>
        </p:spPr>
      </p:sp>
      <p:sp>
        <p:nvSpPr>
          <p:cNvPr id="7" name="AutoShape 7"/>
          <p:cNvSpPr/>
          <p:nvPr/>
        </p:nvSpPr>
        <p:spPr>
          <a:xfrm rot="2862943">
            <a:off x="3602933" y="10357623"/>
            <a:ext cx="6981670" cy="0"/>
          </a:xfrm>
          <a:prstGeom prst="line">
            <a:avLst/>
          </a:prstGeom>
          <a:ln w="28575" cap="rnd">
            <a:solidFill>
              <a:srgbClr val="FEFAFA">
                <a:alpha val="29804"/>
              </a:srgbClr>
            </a:solidFill>
            <a:prstDash val="solid"/>
            <a:headEnd type="none" w="sm" len="sm"/>
            <a:tailEnd type="none" w="sm" len="sm"/>
          </a:ln>
        </p:spPr>
      </p:sp>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284167" y="3996759"/>
            <a:ext cx="2293482" cy="2293482"/>
          </a:xfrm>
          <a:prstGeom prst="rect">
            <a:avLst/>
          </a:prstGeom>
        </p:spPr>
      </p:pic>
      <p:sp>
        <p:nvSpPr>
          <p:cNvPr id="9" name="TextBox 9"/>
          <p:cNvSpPr txBox="1"/>
          <p:nvPr/>
        </p:nvSpPr>
        <p:spPr>
          <a:xfrm>
            <a:off x="3237232" y="3402520"/>
            <a:ext cx="11813536" cy="2205905"/>
          </a:xfrm>
          <a:prstGeom prst="rect">
            <a:avLst/>
          </a:prstGeom>
        </p:spPr>
        <p:txBody>
          <a:bodyPr lIns="0" tIns="0" rIns="0" bIns="0" rtlCol="0" anchor="t">
            <a:spAutoFit/>
          </a:bodyPr>
          <a:lstStyle/>
          <a:p>
            <a:pPr algn="ctr">
              <a:lnSpc>
                <a:spcPts val="18058"/>
              </a:lnSpc>
            </a:pPr>
            <a:r>
              <a:rPr lang="en-US" sz="12899">
                <a:solidFill>
                  <a:srgbClr val="FFFFFF"/>
                </a:solidFill>
                <a:latin typeface="Open Sans Extra Bold"/>
              </a:rPr>
              <a:t>THANK YOU !!!</a:t>
            </a:r>
          </a:p>
        </p:txBody>
      </p:sp>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13573215" y="3080889"/>
            <a:ext cx="2293482" cy="2293482"/>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97074" y="-1867175"/>
            <a:ext cx="4099837" cy="4114800"/>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007950" y="9011237"/>
            <a:ext cx="1424010" cy="712005"/>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06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5017684" y="-854501"/>
            <a:ext cx="4483231" cy="44944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238672" y="6789812"/>
            <a:ext cx="3733288" cy="3742645"/>
          </a:xfrm>
          <a:prstGeom prst="rect">
            <a:avLst/>
          </a:prstGeom>
        </p:spPr>
      </p:pic>
      <p:sp>
        <p:nvSpPr>
          <p:cNvPr id="4" name="AutoShape 4"/>
          <p:cNvSpPr/>
          <p:nvPr/>
        </p:nvSpPr>
        <p:spPr>
          <a:xfrm rot="-8095309">
            <a:off x="11664828" y="11996542"/>
            <a:ext cx="6981670" cy="0"/>
          </a:xfrm>
          <a:prstGeom prst="line">
            <a:avLst/>
          </a:prstGeom>
          <a:ln w="28575" cap="rnd">
            <a:solidFill>
              <a:srgbClr val="FEFAFA">
                <a:alpha val="29804"/>
              </a:srgbClr>
            </a:solidFill>
            <a:prstDash val="solid"/>
            <a:headEnd type="none" w="sm" len="sm"/>
            <a:tailEnd type="none" w="sm" len="sm"/>
          </a:ln>
        </p:spPr>
      </p:sp>
      <p:sp>
        <p:nvSpPr>
          <p:cNvPr id="5" name="AutoShape 5"/>
          <p:cNvSpPr/>
          <p:nvPr/>
        </p:nvSpPr>
        <p:spPr>
          <a:xfrm rot="-2700000">
            <a:off x="6415759" y="-1261154"/>
            <a:ext cx="7437337" cy="0"/>
          </a:xfrm>
          <a:prstGeom prst="line">
            <a:avLst/>
          </a:prstGeom>
          <a:ln w="28575" cap="rnd">
            <a:solidFill>
              <a:srgbClr val="FEFAFA">
                <a:alpha val="29804"/>
              </a:srgbClr>
            </a:solidFill>
            <a:prstDash val="solid"/>
            <a:headEnd type="none" w="sm" len="sm"/>
            <a:tailEnd type="none" w="sm" len="sm"/>
          </a:ln>
        </p:spPr>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117439">
            <a:off x="8076578" y="9261988"/>
            <a:ext cx="1529957" cy="1053758"/>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93503">
            <a:off x="11368287" y="689708"/>
            <a:ext cx="2744460" cy="2651834"/>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917545">
            <a:off x="14969413" y="2898623"/>
            <a:ext cx="1814635" cy="1317878"/>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244224">
            <a:off x="11840884" y="4214348"/>
            <a:ext cx="2347345" cy="2033387"/>
          </a:xfrm>
          <a:prstGeom prst="rect">
            <a:avLst/>
          </a:prstGeom>
        </p:spPr>
      </p:pic>
      <p:sp>
        <p:nvSpPr>
          <p:cNvPr id="10" name="TextBox 10"/>
          <p:cNvSpPr txBox="1"/>
          <p:nvPr/>
        </p:nvSpPr>
        <p:spPr>
          <a:xfrm>
            <a:off x="1028700" y="3140469"/>
            <a:ext cx="9404330" cy="2692594"/>
          </a:xfrm>
          <a:prstGeom prst="rect">
            <a:avLst/>
          </a:prstGeom>
        </p:spPr>
        <p:txBody>
          <a:bodyPr lIns="0" tIns="0" rIns="0" bIns="0" rtlCol="0" anchor="t">
            <a:spAutoFit/>
          </a:bodyPr>
          <a:lstStyle/>
          <a:p>
            <a:pPr algn="just">
              <a:lnSpc>
                <a:spcPts val="4340"/>
              </a:lnSpc>
            </a:pPr>
            <a:r>
              <a:rPr lang="en-US" sz="3100" dirty="0" err="1">
                <a:solidFill>
                  <a:srgbClr val="FFFFFF"/>
                </a:solidFill>
                <a:latin typeface="Open Sans Light"/>
              </a:rPr>
              <a:t>Nowdays</a:t>
            </a:r>
            <a:r>
              <a:rPr lang="en-US" sz="3100" dirty="0">
                <a:solidFill>
                  <a:srgbClr val="FFFFFF"/>
                </a:solidFill>
                <a:latin typeface="Open Sans Light"/>
              </a:rPr>
              <a:t> , gaming is an extremely popular leisure-time activity with large userbase worldwide. </a:t>
            </a:r>
          </a:p>
          <a:p>
            <a:pPr algn="just">
              <a:lnSpc>
                <a:spcPts val="4340"/>
              </a:lnSpc>
            </a:pPr>
            <a:endParaRPr lang="en-US" sz="3100" dirty="0">
              <a:solidFill>
                <a:srgbClr val="FFFFFF"/>
              </a:solidFill>
              <a:latin typeface="Open Sans Light"/>
            </a:endParaRPr>
          </a:p>
          <a:p>
            <a:pPr algn="just">
              <a:lnSpc>
                <a:spcPts val="4340"/>
              </a:lnSpc>
            </a:pPr>
            <a:r>
              <a:rPr lang="en-US" sz="3100" dirty="0">
                <a:solidFill>
                  <a:srgbClr val="FFFFFF"/>
                </a:solidFill>
                <a:latin typeface="Open Sans Light"/>
              </a:rPr>
              <a:t>This skyrocketing popularity of the gaming culture has given rise to several problems : </a:t>
            </a:r>
          </a:p>
        </p:txBody>
      </p:sp>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841557" y="7638547"/>
            <a:ext cx="1387127" cy="2648453"/>
          </a:xfrm>
          <a:prstGeom prst="rect">
            <a:avLst/>
          </a:prstGeom>
        </p:spPr>
      </p:pic>
      <p:pic>
        <p:nvPicPr>
          <p:cNvPr id="12" name="Picture 12"/>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1251919">
            <a:off x="12391051" y="7212327"/>
            <a:ext cx="1506493" cy="1617710"/>
          </a:xfrm>
          <a:prstGeom prst="rect">
            <a:avLst/>
          </a:prstGeom>
        </p:spPr>
      </p:pic>
      <p:pic>
        <p:nvPicPr>
          <p:cNvPr id="13" name="Picture 13"/>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739633" flipH="1">
            <a:off x="14723017" y="5127217"/>
            <a:ext cx="2248924" cy="2297751"/>
          </a:xfrm>
          <a:prstGeom prst="rect">
            <a:avLst/>
          </a:prstGeom>
        </p:spPr>
      </p:pic>
      <p:sp>
        <p:nvSpPr>
          <p:cNvPr id="14" name="TextBox 14"/>
          <p:cNvSpPr txBox="1"/>
          <p:nvPr/>
        </p:nvSpPr>
        <p:spPr>
          <a:xfrm>
            <a:off x="1028700" y="6353206"/>
            <a:ext cx="6287592" cy="1434290"/>
          </a:xfrm>
          <a:prstGeom prst="rect">
            <a:avLst/>
          </a:prstGeom>
        </p:spPr>
        <p:txBody>
          <a:bodyPr lIns="0" tIns="0" rIns="0" bIns="0" rtlCol="0" anchor="t">
            <a:spAutoFit/>
          </a:bodyPr>
          <a:lstStyle/>
          <a:p>
            <a:pPr marL="600607" lvl="1" indent="-300304" algn="just">
              <a:lnSpc>
                <a:spcPts val="3894"/>
              </a:lnSpc>
              <a:buFont typeface="Arial"/>
              <a:buChar char="•"/>
            </a:pPr>
            <a:r>
              <a:rPr lang="en-US" sz="2781">
                <a:solidFill>
                  <a:srgbClr val="FFFFFF"/>
                </a:solidFill>
                <a:latin typeface="TT Firs Neue"/>
              </a:rPr>
              <a:t>Short eye-screen distance</a:t>
            </a:r>
          </a:p>
          <a:p>
            <a:pPr marL="600607" lvl="1" indent="-300304" algn="just">
              <a:lnSpc>
                <a:spcPts val="3894"/>
              </a:lnSpc>
              <a:buFont typeface="Arial"/>
              <a:buChar char="•"/>
            </a:pPr>
            <a:r>
              <a:rPr lang="en-US" sz="2781">
                <a:solidFill>
                  <a:srgbClr val="FFFFFF"/>
                </a:solidFill>
                <a:latin typeface="TT Firs Neue"/>
              </a:rPr>
              <a:t>Decline in physical activities</a:t>
            </a:r>
          </a:p>
          <a:p>
            <a:pPr marL="600607" lvl="1" indent="-300304" algn="just">
              <a:lnSpc>
                <a:spcPts val="3894"/>
              </a:lnSpc>
              <a:buFont typeface="Arial"/>
              <a:buChar char="•"/>
            </a:pPr>
            <a:r>
              <a:rPr lang="en-US" sz="2781">
                <a:solidFill>
                  <a:srgbClr val="FFFFFF"/>
                </a:solidFill>
                <a:latin typeface="TT Firs Neue"/>
              </a:rPr>
              <a:t>Increase in posture defects</a:t>
            </a:r>
          </a:p>
        </p:txBody>
      </p:sp>
      <p:sp>
        <p:nvSpPr>
          <p:cNvPr id="15" name="TextBox 15"/>
          <p:cNvSpPr txBox="1"/>
          <p:nvPr/>
        </p:nvSpPr>
        <p:spPr>
          <a:xfrm>
            <a:off x="609600" y="1402252"/>
            <a:ext cx="9686573" cy="1243276"/>
          </a:xfrm>
          <a:prstGeom prst="rect">
            <a:avLst/>
          </a:prstGeom>
        </p:spPr>
        <p:txBody>
          <a:bodyPr wrap="square" lIns="0" tIns="0" rIns="0" bIns="0" rtlCol="0" anchor="t">
            <a:spAutoFit/>
          </a:bodyPr>
          <a:lstStyle/>
          <a:p>
            <a:pPr algn="ctr">
              <a:lnSpc>
                <a:spcPts val="10220"/>
              </a:lnSpc>
            </a:pPr>
            <a:r>
              <a:rPr lang="en-US" sz="7300" dirty="0">
                <a:solidFill>
                  <a:srgbClr val="FFFFFF"/>
                </a:solidFill>
                <a:latin typeface="Open Sans Extra Bold"/>
              </a:rPr>
              <a:t>Problem Nowadays</a:t>
            </a:r>
          </a:p>
        </p:txBody>
      </p:sp>
      <p:pic>
        <p:nvPicPr>
          <p:cNvPr id="16" name="Picture 16"/>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547021" y="8313211"/>
            <a:ext cx="2917600" cy="3397497"/>
          </a:xfrm>
          <a:prstGeom prst="rect">
            <a:avLst/>
          </a:prstGeom>
        </p:spPr>
      </p:pic>
      <p:pic>
        <p:nvPicPr>
          <p:cNvPr id="17" name="Picture 17"/>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6097568" y="7787364"/>
            <a:ext cx="2921847" cy="3397497"/>
          </a:xfrm>
          <a:prstGeom prst="rect">
            <a:avLst/>
          </a:prstGeom>
        </p:spPr>
      </p:pic>
      <p:pic>
        <p:nvPicPr>
          <p:cNvPr id="18" name="Picture 18"/>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537526" y="-1053643"/>
            <a:ext cx="3132452" cy="2107286"/>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06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5792147" y="-312009"/>
            <a:ext cx="2785744" cy="2792726"/>
          </a:xfrm>
          <a:prstGeom prst="rect">
            <a:avLst/>
          </a:prstGeom>
        </p:spPr>
      </p:pic>
      <p:sp>
        <p:nvSpPr>
          <p:cNvPr id="3" name="AutoShape 3"/>
          <p:cNvSpPr/>
          <p:nvPr/>
        </p:nvSpPr>
        <p:spPr>
          <a:xfrm rot="8104690">
            <a:off x="10672052" y="-940346"/>
            <a:ext cx="6981670" cy="0"/>
          </a:xfrm>
          <a:prstGeom prst="line">
            <a:avLst/>
          </a:prstGeom>
          <a:ln w="28575" cap="rnd">
            <a:solidFill>
              <a:srgbClr val="FEFAFA">
                <a:alpha val="29804"/>
              </a:srgbClr>
            </a:solidFill>
            <a:prstDash val="solid"/>
            <a:headEnd type="none" w="sm" len="sm"/>
            <a:tailEnd type="none" w="sm" len="sm"/>
          </a:ln>
        </p:spPr>
      </p:sp>
      <p:sp>
        <p:nvSpPr>
          <p:cNvPr id="4" name="AutoShape 4"/>
          <p:cNvSpPr/>
          <p:nvPr/>
        </p:nvSpPr>
        <p:spPr>
          <a:xfrm rot="8104690">
            <a:off x="-791118" y="11994644"/>
            <a:ext cx="6981670" cy="0"/>
          </a:xfrm>
          <a:prstGeom prst="line">
            <a:avLst/>
          </a:prstGeom>
          <a:ln w="28575" cap="rnd">
            <a:solidFill>
              <a:srgbClr val="FEFAFA">
                <a:alpha val="29804"/>
              </a:srgbClr>
            </a:solidFill>
            <a:prstDash val="solid"/>
            <a:headEnd type="none" w="sm" len="sm"/>
            <a:tailEnd type="none" w="sm" len="sm"/>
          </a:ln>
        </p:spPr>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39975" y="7343103"/>
            <a:ext cx="2951275" cy="2943897"/>
          </a:xfrm>
          <a:prstGeom prst="rect">
            <a:avLst/>
          </a:prstGeom>
        </p:spPr>
      </p:pic>
      <p:sp>
        <p:nvSpPr>
          <p:cNvPr id="6" name="TextBox 6"/>
          <p:cNvSpPr txBox="1"/>
          <p:nvPr/>
        </p:nvSpPr>
        <p:spPr>
          <a:xfrm>
            <a:off x="3187481" y="2997813"/>
            <a:ext cx="11913038" cy="4929061"/>
          </a:xfrm>
          <a:prstGeom prst="rect">
            <a:avLst/>
          </a:prstGeom>
        </p:spPr>
        <p:txBody>
          <a:bodyPr lIns="0" tIns="0" rIns="0" bIns="0" rtlCol="0" anchor="t">
            <a:spAutoFit/>
          </a:bodyPr>
          <a:lstStyle/>
          <a:p>
            <a:pPr algn="just">
              <a:lnSpc>
                <a:spcPts val="4945"/>
              </a:lnSpc>
            </a:pPr>
            <a:r>
              <a:rPr lang="en-US" sz="3532" dirty="0" err="1">
                <a:solidFill>
                  <a:srgbClr val="FFFFFF"/>
                </a:solidFill>
                <a:latin typeface="Open Sans"/>
              </a:rPr>
              <a:t>Traximo</a:t>
            </a:r>
            <a:r>
              <a:rPr lang="en-US" sz="3532" dirty="0">
                <a:solidFill>
                  <a:srgbClr val="FFFFFF"/>
                </a:solidFill>
                <a:latin typeface="Open Sans"/>
              </a:rPr>
              <a:t> is a collection of #MoveToPlay games which encourages physical activities to play digital games. It increases engagement and interaction and provides a richer user experience. All of this is achieved through motion detection only using webcams installed in our devices. Our goal is to blend the </a:t>
            </a:r>
            <a:r>
              <a:rPr lang="en-US" sz="3532" dirty="0" err="1">
                <a:solidFill>
                  <a:srgbClr val="FFFFFF"/>
                </a:solidFill>
                <a:latin typeface="Open Sans"/>
              </a:rPr>
              <a:t>immersiveness</a:t>
            </a:r>
            <a:r>
              <a:rPr lang="en-US" sz="3532" dirty="0">
                <a:solidFill>
                  <a:srgbClr val="FFFFFF"/>
                </a:solidFill>
                <a:latin typeface="Open Sans"/>
              </a:rPr>
              <a:t> of virtual world with the active movements of physical world without any expensive devices.</a:t>
            </a:r>
          </a:p>
        </p:txBody>
      </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950790" y="889971"/>
            <a:ext cx="1367297" cy="1400561"/>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09607" y="8363069"/>
            <a:ext cx="2917600" cy="3397497"/>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71998" y="7926874"/>
            <a:ext cx="2921847" cy="3397497"/>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09283" y="-926058"/>
            <a:ext cx="3996500" cy="4114800"/>
          </a:xfrm>
          <a:prstGeom prst="rect">
            <a:avLst/>
          </a:prstGeom>
        </p:spPr>
      </p:pic>
      <p:sp>
        <p:nvSpPr>
          <p:cNvPr id="11" name="TextBox 11"/>
          <p:cNvSpPr txBox="1"/>
          <p:nvPr/>
        </p:nvSpPr>
        <p:spPr>
          <a:xfrm>
            <a:off x="6019800" y="681549"/>
            <a:ext cx="5767278" cy="1608982"/>
          </a:xfrm>
          <a:prstGeom prst="rect">
            <a:avLst/>
          </a:prstGeom>
        </p:spPr>
        <p:txBody>
          <a:bodyPr wrap="square" lIns="0" tIns="0" rIns="0" bIns="0" rtlCol="0" anchor="t">
            <a:spAutoFit/>
          </a:bodyPr>
          <a:lstStyle/>
          <a:p>
            <a:pPr algn="ctr">
              <a:lnSpc>
                <a:spcPts val="13159"/>
              </a:lnSpc>
            </a:pPr>
            <a:r>
              <a:rPr lang="en-US" sz="9399" dirty="0">
                <a:solidFill>
                  <a:srgbClr val="FFFFFF"/>
                </a:solidFill>
                <a:latin typeface="Open Sans Extra Bold"/>
              </a:rPr>
              <a:t>Our Idea</a:t>
            </a:r>
          </a:p>
        </p:txBody>
      </p:sp>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7947943">
            <a:off x="9066957" y="7568222"/>
            <a:ext cx="5440240" cy="4114800"/>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06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flipV="1">
            <a:off x="0" y="8357531"/>
            <a:ext cx="2128057" cy="2128057"/>
          </a:xfrm>
          <a:prstGeom prst="rect">
            <a:avLst/>
          </a:prstGeom>
        </p:spPr>
      </p:pic>
      <p:sp>
        <p:nvSpPr>
          <p:cNvPr id="3" name="AutoShape 3"/>
          <p:cNvSpPr/>
          <p:nvPr/>
        </p:nvSpPr>
        <p:spPr>
          <a:xfrm rot="2700000">
            <a:off x="9111411" y="-1156816"/>
            <a:ext cx="6981670" cy="0"/>
          </a:xfrm>
          <a:prstGeom prst="line">
            <a:avLst/>
          </a:prstGeom>
          <a:ln w="28575" cap="rnd">
            <a:solidFill>
              <a:srgbClr val="FEFAFA">
                <a:alpha val="29804"/>
              </a:srgbClr>
            </a:solidFill>
            <a:prstDash val="solid"/>
            <a:headEnd type="none" w="sm" len="sm"/>
            <a:tailEnd type="none" w="sm" len="sm"/>
          </a:ln>
        </p:spPr>
      </p:sp>
      <p:sp>
        <p:nvSpPr>
          <p:cNvPr id="4" name="AutoShape 4"/>
          <p:cNvSpPr/>
          <p:nvPr/>
        </p:nvSpPr>
        <p:spPr>
          <a:xfrm rot="2700000">
            <a:off x="399762" y="11454223"/>
            <a:ext cx="6981670" cy="0"/>
          </a:xfrm>
          <a:prstGeom prst="line">
            <a:avLst/>
          </a:prstGeom>
          <a:ln w="28575" cap="rnd">
            <a:solidFill>
              <a:srgbClr val="FEFAFA">
                <a:alpha val="29804"/>
              </a:srgbClr>
            </a:solidFill>
            <a:prstDash val="solid"/>
            <a:headEnd type="none" w="sm" len="sm"/>
            <a:tailEnd type="none" w="sm" len="sm"/>
          </a:ln>
        </p:spPr>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385553" y="-561508"/>
            <a:ext cx="4483231" cy="4494467"/>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792147" y="7088092"/>
            <a:ext cx="2917600" cy="339749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48964" y="7764810"/>
            <a:ext cx="2921847" cy="3397497"/>
          </a:xfrm>
          <a:prstGeom prst="rect">
            <a:avLst/>
          </a:prstGeom>
        </p:spPr>
      </p:pic>
      <p:sp>
        <p:nvSpPr>
          <p:cNvPr id="8" name="AutoShape 8"/>
          <p:cNvSpPr/>
          <p:nvPr/>
        </p:nvSpPr>
        <p:spPr>
          <a:xfrm>
            <a:off x="2366298" y="6128820"/>
            <a:ext cx="4884912" cy="0"/>
          </a:xfrm>
          <a:prstGeom prst="line">
            <a:avLst/>
          </a:prstGeom>
          <a:ln w="38100" cap="rnd">
            <a:solidFill>
              <a:srgbClr val="FFFFFF"/>
            </a:solidFill>
            <a:prstDash val="solid"/>
            <a:headEnd type="none" w="sm" len="sm"/>
            <a:tailEnd type="none" w="sm" len="sm"/>
          </a:ln>
        </p:spPr>
      </p:sp>
      <p:sp>
        <p:nvSpPr>
          <p:cNvPr id="9" name="AutoShape 9"/>
          <p:cNvSpPr/>
          <p:nvPr/>
        </p:nvSpPr>
        <p:spPr>
          <a:xfrm>
            <a:off x="9010547" y="6041189"/>
            <a:ext cx="5040380" cy="0"/>
          </a:xfrm>
          <a:prstGeom prst="line">
            <a:avLst/>
          </a:prstGeom>
          <a:ln w="38100" cap="rnd">
            <a:solidFill>
              <a:srgbClr val="FFFFFF"/>
            </a:solidFill>
            <a:prstDash val="solid"/>
            <a:headEnd type="none" w="sm" len="sm"/>
            <a:tailEnd type="none" w="sm" len="sm"/>
          </a:ln>
        </p:spPr>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792147" y="-312009"/>
            <a:ext cx="2785744" cy="2792726"/>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251211" y="3399361"/>
            <a:ext cx="2308856" cy="151125"/>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V="1">
            <a:off x="1975221" y="4518448"/>
            <a:ext cx="828373" cy="828373"/>
          </a:xfrm>
          <a:prstGeom prst="rect">
            <a:avLst/>
          </a:prstGeom>
        </p:spPr>
      </p:pic>
      <p:pic>
        <p:nvPicPr>
          <p:cNvPr id="13" name="Picture 1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V="1">
            <a:off x="8575716" y="4350551"/>
            <a:ext cx="869663" cy="869663"/>
          </a:xfrm>
          <a:prstGeom prst="rect">
            <a:avLst/>
          </a:prstGeom>
        </p:spPr>
      </p:pic>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101432" y="3241876"/>
            <a:ext cx="2608456" cy="3064265"/>
          </a:xfrm>
          <a:prstGeom prst="rect">
            <a:avLst/>
          </a:prstGeom>
        </p:spPr>
      </p:pic>
      <p:pic>
        <p:nvPicPr>
          <p:cNvPr id="15" name="Picture 15"/>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12093" y="-1142528"/>
            <a:ext cx="3280809" cy="3215193"/>
          </a:xfrm>
          <a:prstGeom prst="rect">
            <a:avLst/>
          </a:prstGeom>
        </p:spPr>
      </p:pic>
      <p:sp>
        <p:nvSpPr>
          <p:cNvPr id="16" name="TextBox 16"/>
          <p:cNvSpPr txBox="1"/>
          <p:nvPr/>
        </p:nvSpPr>
        <p:spPr>
          <a:xfrm>
            <a:off x="2366298" y="6389194"/>
            <a:ext cx="5644649" cy="1162734"/>
          </a:xfrm>
          <a:prstGeom prst="rect">
            <a:avLst/>
          </a:prstGeom>
        </p:spPr>
        <p:txBody>
          <a:bodyPr lIns="0" tIns="0" rIns="0" bIns="0" rtlCol="0" anchor="t">
            <a:spAutoFit/>
          </a:bodyPr>
          <a:lstStyle/>
          <a:p>
            <a:pPr>
              <a:lnSpc>
                <a:spcPts val="3105"/>
              </a:lnSpc>
            </a:pPr>
            <a:r>
              <a:rPr lang="en-US" sz="2217">
                <a:solidFill>
                  <a:srgbClr val="FFFFFF"/>
                </a:solidFill>
                <a:latin typeface="Poppins Light"/>
              </a:rPr>
              <a:t>Various edge &amp; motion detection algorithms are used to detect user movements and actions. </a:t>
            </a:r>
          </a:p>
        </p:txBody>
      </p:sp>
      <p:sp>
        <p:nvSpPr>
          <p:cNvPr id="17" name="TextBox 17"/>
          <p:cNvSpPr txBox="1"/>
          <p:nvPr/>
        </p:nvSpPr>
        <p:spPr>
          <a:xfrm>
            <a:off x="9010547" y="6316915"/>
            <a:ext cx="6070195" cy="1944816"/>
          </a:xfrm>
          <a:prstGeom prst="rect">
            <a:avLst/>
          </a:prstGeom>
        </p:spPr>
        <p:txBody>
          <a:bodyPr lIns="0" tIns="0" rIns="0" bIns="0" rtlCol="0" anchor="t">
            <a:spAutoFit/>
          </a:bodyPr>
          <a:lstStyle/>
          <a:p>
            <a:pPr>
              <a:lnSpc>
                <a:spcPts val="3112"/>
              </a:lnSpc>
            </a:pPr>
            <a:r>
              <a:rPr lang="en-US" sz="2223">
                <a:solidFill>
                  <a:srgbClr val="FFFFFF"/>
                </a:solidFill>
                <a:latin typeface="Poppins Light"/>
              </a:rPr>
              <a:t>The player interacts with the virtual world by doing physical actions like waving their arms or jumping or ducking. This increases physical activity of the gamer and makes the game more immersive and fun. </a:t>
            </a:r>
          </a:p>
        </p:txBody>
      </p:sp>
      <p:sp>
        <p:nvSpPr>
          <p:cNvPr id="18" name="TextBox 18"/>
          <p:cNvSpPr txBox="1"/>
          <p:nvPr/>
        </p:nvSpPr>
        <p:spPr>
          <a:xfrm>
            <a:off x="2128057" y="914400"/>
            <a:ext cx="12618032" cy="2111956"/>
          </a:xfrm>
          <a:prstGeom prst="rect">
            <a:avLst/>
          </a:prstGeom>
        </p:spPr>
        <p:txBody>
          <a:bodyPr lIns="0" tIns="0" rIns="0" bIns="0" rtlCol="0" anchor="t">
            <a:spAutoFit/>
          </a:bodyPr>
          <a:lstStyle/>
          <a:p>
            <a:pPr algn="ctr">
              <a:lnSpc>
                <a:spcPts val="8540"/>
              </a:lnSpc>
            </a:pPr>
            <a:r>
              <a:rPr lang="en-US" sz="6100" spc="183">
                <a:solidFill>
                  <a:srgbClr val="FFFFFF"/>
                </a:solidFill>
                <a:latin typeface="Open Sans Extra Bold"/>
              </a:rPr>
              <a:t>We Are Here To Bring</a:t>
            </a:r>
            <a:r>
              <a:rPr lang="en-US" sz="6100" spc="33">
                <a:solidFill>
                  <a:srgbClr val="FFFFFF"/>
                </a:solidFill>
                <a:latin typeface="Arimo"/>
              </a:rPr>
              <a:t> </a:t>
            </a:r>
          </a:p>
          <a:p>
            <a:pPr algn="ctr">
              <a:lnSpc>
                <a:spcPts val="8540"/>
              </a:lnSpc>
            </a:pPr>
            <a:r>
              <a:rPr lang="en-US" sz="6100" spc="33">
                <a:solidFill>
                  <a:srgbClr val="FFFFFF"/>
                </a:solidFill>
                <a:latin typeface="Arimo"/>
              </a:rPr>
              <a:t>You The Solutions</a:t>
            </a:r>
          </a:p>
        </p:txBody>
      </p:sp>
      <p:sp>
        <p:nvSpPr>
          <p:cNvPr id="19" name="TextBox 19"/>
          <p:cNvSpPr txBox="1"/>
          <p:nvPr/>
        </p:nvSpPr>
        <p:spPr>
          <a:xfrm>
            <a:off x="2366298" y="4832796"/>
            <a:ext cx="4454892" cy="1001818"/>
          </a:xfrm>
          <a:prstGeom prst="rect">
            <a:avLst/>
          </a:prstGeom>
        </p:spPr>
        <p:txBody>
          <a:bodyPr lIns="0" tIns="0" rIns="0" bIns="0" rtlCol="0" anchor="t">
            <a:spAutoFit/>
          </a:bodyPr>
          <a:lstStyle/>
          <a:p>
            <a:pPr algn="just">
              <a:lnSpc>
                <a:spcPts val="4099"/>
              </a:lnSpc>
            </a:pPr>
            <a:r>
              <a:rPr lang="en-US" sz="2928">
                <a:solidFill>
                  <a:srgbClr val="FFFFFF"/>
                </a:solidFill>
                <a:latin typeface="Open Sans Bold"/>
              </a:rPr>
              <a:t>Motion Detection using Computer Vision</a:t>
            </a:r>
          </a:p>
        </p:txBody>
      </p:sp>
      <p:sp>
        <p:nvSpPr>
          <p:cNvPr id="20" name="TextBox 20"/>
          <p:cNvSpPr txBox="1"/>
          <p:nvPr/>
        </p:nvSpPr>
        <p:spPr>
          <a:xfrm>
            <a:off x="9010547" y="4673416"/>
            <a:ext cx="4583857" cy="1029264"/>
          </a:xfrm>
          <a:prstGeom prst="rect">
            <a:avLst/>
          </a:prstGeom>
        </p:spPr>
        <p:txBody>
          <a:bodyPr lIns="0" tIns="0" rIns="0" bIns="0" rtlCol="0" anchor="t">
            <a:spAutoFit/>
          </a:bodyPr>
          <a:lstStyle/>
          <a:p>
            <a:pPr>
              <a:lnSpc>
                <a:spcPts val="4156"/>
              </a:lnSpc>
            </a:pPr>
            <a:r>
              <a:rPr lang="en-US" sz="2969">
                <a:solidFill>
                  <a:srgbClr val="FFFFFF"/>
                </a:solidFill>
                <a:latin typeface="Open Sans Bold"/>
              </a:rPr>
              <a:t>Action based </a:t>
            </a:r>
          </a:p>
          <a:p>
            <a:pPr>
              <a:lnSpc>
                <a:spcPts val="4156"/>
              </a:lnSpc>
            </a:pPr>
            <a:r>
              <a:rPr lang="en-US" sz="2969">
                <a:solidFill>
                  <a:srgbClr val="FFFFFF"/>
                </a:solidFill>
                <a:latin typeface="Open Sans Bold"/>
              </a:rPr>
              <a:t>interface</a:t>
            </a:r>
          </a:p>
        </p:txBody>
      </p:sp>
      <p:pic>
        <p:nvPicPr>
          <p:cNvPr id="21" name="Picture 21"/>
          <p:cNvPicPr>
            <a:picLocks noChangeAspect="1"/>
          </p:cNvPicPr>
          <p:nvPr/>
        </p:nvPicPr>
        <p:blipFill>
          <a:blip r:embed="rId18">
            <a:alphaModFix amt="71000"/>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3706078">
            <a:off x="7976954" y="8145034"/>
            <a:ext cx="2030795" cy="3838273"/>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06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388" flipV="1">
            <a:off x="15841850" y="8025795"/>
            <a:ext cx="2834900" cy="2834900"/>
          </a:xfrm>
          <a:prstGeom prst="rect">
            <a:avLst/>
          </a:prstGeom>
        </p:spPr>
      </p:pic>
      <p:sp>
        <p:nvSpPr>
          <p:cNvPr id="3" name="AutoShape 3"/>
          <p:cNvSpPr/>
          <p:nvPr/>
        </p:nvSpPr>
        <p:spPr>
          <a:xfrm rot="8104690">
            <a:off x="9346432" y="-1085429"/>
            <a:ext cx="6981670" cy="0"/>
          </a:xfrm>
          <a:prstGeom prst="line">
            <a:avLst/>
          </a:prstGeom>
          <a:ln w="28575" cap="rnd">
            <a:solidFill>
              <a:srgbClr val="FEFAFA">
                <a:alpha val="29804"/>
              </a:srgbClr>
            </a:solidFill>
            <a:prstDash val="solid"/>
            <a:headEnd type="none" w="sm" len="sm"/>
            <a:tailEnd type="none" w="sm" len="sm"/>
          </a:ln>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929605" y="3626724"/>
            <a:ext cx="460179" cy="44579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9605" y="6073271"/>
            <a:ext cx="460179" cy="460179"/>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435638" y="6073271"/>
            <a:ext cx="331377" cy="464276"/>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435638" y="3679784"/>
            <a:ext cx="470590" cy="470590"/>
          </a:xfrm>
          <a:prstGeom prst="rect">
            <a:avLst/>
          </a:prstGeom>
        </p:spPr>
      </p:pic>
      <p:sp>
        <p:nvSpPr>
          <p:cNvPr id="8" name="AutoShape 8"/>
          <p:cNvSpPr/>
          <p:nvPr/>
        </p:nvSpPr>
        <p:spPr>
          <a:xfrm rot="8104690">
            <a:off x="-4943982" y="5724724"/>
            <a:ext cx="6981670" cy="0"/>
          </a:xfrm>
          <a:prstGeom prst="line">
            <a:avLst/>
          </a:prstGeom>
          <a:ln w="28575" cap="rnd">
            <a:solidFill>
              <a:srgbClr val="FEFAFA">
                <a:alpha val="29804"/>
              </a:srgbClr>
            </a:solidFill>
            <a:prstDash val="solid"/>
            <a:headEnd type="none" w="sm" len="sm"/>
            <a:tailEnd type="none" w="sm" len="sm"/>
          </a:ln>
        </p:spPr>
      </p:sp>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253754" flipH="1">
            <a:off x="-470285" y="-843235"/>
            <a:ext cx="4483231" cy="4494467"/>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30100" y="7500776"/>
            <a:ext cx="2917600" cy="3397497"/>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36039" y="7988218"/>
            <a:ext cx="2921847" cy="3397497"/>
          </a:xfrm>
          <a:prstGeom prst="rect">
            <a:avLst/>
          </a:prstGeom>
        </p:spPr>
      </p:pic>
      <p:pic>
        <p:nvPicPr>
          <p:cNvPr id="12" name="Picture 12"/>
          <p:cNvPicPr>
            <a:picLocks noChangeAspect="1"/>
          </p:cNvPicPr>
          <p:nvPr/>
        </p:nvPicPr>
        <p:blipFill>
          <a:blip r:embed="rId18"/>
          <a:srcRect l="5166" t="9922" r="65453"/>
          <a:stretch>
            <a:fillRect/>
          </a:stretch>
        </p:blipFill>
        <p:spPr>
          <a:xfrm rot="735724">
            <a:off x="4027897" y="6138489"/>
            <a:ext cx="1651445" cy="2082539"/>
          </a:xfrm>
          <a:prstGeom prst="rect">
            <a:avLst/>
          </a:prstGeom>
        </p:spPr>
      </p:pic>
      <p:pic>
        <p:nvPicPr>
          <p:cNvPr id="13" name="Picture 13"/>
          <p:cNvPicPr>
            <a:picLocks noChangeAspect="1"/>
          </p:cNvPicPr>
          <p:nvPr/>
        </p:nvPicPr>
        <p:blipFill>
          <a:blip r:embed="rId19"/>
          <a:srcRect/>
          <a:stretch>
            <a:fillRect/>
          </a:stretch>
        </p:blipFill>
        <p:spPr>
          <a:xfrm>
            <a:off x="2849532" y="126520"/>
            <a:ext cx="4166660" cy="6120517"/>
          </a:xfrm>
          <a:prstGeom prst="rect">
            <a:avLst/>
          </a:prstGeom>
        </p:spPr>
      </p:pic>
      <p:pic>
        <p:nvPicPr>
          <p:cNvPr id="14" name="Picture 14"/>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039291" y="-1071141"/>
            <a:ext cx="3132452" cy="2107286"/>
          </a:xfrm>
          <a:prstGeom prst="rect">
            <a:avLst/>
          </a:prstGeom>
        </p:spPr>
      </p:pic>
      <p:pic>
        <p:nvPicPr>
          <p:cNvPr id="15" name="Picture 15"/>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6948206" y="1036145"/>
            <a:ext cx="3532243" cy="6676061"/>
          </a:xfrm>
          <a:prstGeom prst="rect">
            <a:avLst/>
          </a:prstGeom>
        </p:spPr>
      </p:pic>
      <p:pic>
        <p:nvPicPr>
          <p:cNvPr id="16" name="Picture 16"/>
          <p:cNvPicPr>
            <a:picLocks noChangeAspect="1"/>
          </p:cNvPicPr>
          <p:nvPr/>
        </p:nvPicPr>
        <p:blipFill>
          <a:blip r:embed="rId18"/>
          <a:srcRect l="63394" r="5066"/>
          <a:stretch>
            <a:fillRect/>
          </a:stretch>
        </p:blipFill>
        <p:spPr>
          <a:xfrm>
            <a:off x="4819140" y="5738458"/>
            <a:ext cx="2125027" cy="2771345"/>
          </a:xfrm>
          <a:prstGeom prst="rect">
            <a:avLst/>
          </a:prstGeom>
        </p:spPr>
      </p:pic>
      <p:pic>
        <p:nvPicPr>
          <p:cNvPr id="17" name="Picture 17"/>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3411729" y="8360553"/>
            <a:ext cx="1650674" cy="1677941"/>
          </a:xfrm>
          <a:prstGeom prst="rect">
            <a:avLst/>
          </a:prstGeom>
        </p:spPr>
      </p:pic>
      <p:pic>
        <p:nvPicPr>
          <p:cNvPr id="18" name="Picture 18"/>
          <p:cNvPicPr>
            <a:picLocks noChangeAspect="1"/>
          </p:cNvPicPr>
          <p:nvPr/>
        </p:nvPicPr>
        <p:blipFill>
          <a:blip r:embed="rId26"/>
          <a:srcRect/>
          <a:stretch>
            <a:fillRect/>
          </a:stretch>
        </p:blipFill>
        <p:spPr>
          <a:xfrm>
            <a:off x="1771331" y="1558955"/>
            <a:ext cx="2054255" cy="5924206"/>
          </a:xfrm>
          <a:prstGeom prst="rect">
            <a:avLst/>
          </a:prstGeom>
        </p:spPr>
      </p:pic>
      <p:sp>
        <p:nvSpPr>
          <p:cNvPr id="19" name="TextBox 19"/>
          <p:cNvSpPr txBox="1"/>
          <p:nvPr/>
        </p:nvSpPr>
        <p:spPr>
          <a:xfrm>
            <a:off x="7507562" y="3810672"/>
            <a:ext cx="2224894" cy="339703"/>
          </a:xfrm>
          <a:prstGeom prst="rect">
            <a:avLst/>
          </a:prstGeom>
        </p:spPr>
        <p:txBody>
          <a:bodyPr lIns="0" tIns="0" rIns="0" bIns="0" rtlCol="0" anchor="t">
            <a:spAutoFit/>
          </a:bodyPr>
          <a:lstStyle/>
          <a:p>
            <a:pPr>
              <a:lnSpc>
                <a:spcPts val="2499"/>
              </a:lnSpc>
            </a:pPr>
            <a:r>
              <a:rPr lang="en-US" sz="2499">
                <a:solidFill>
                  <a:srgbClr val="FFFFFF"/>
                </a:solidFill>
                <a:latin typeface="Neue Machina UltraBold"/>
              </a:rPr>
              <a:t>Compact</a:t>
            </a:r>
          </a:p>
        </p:txBody>
      </p:sp>
      <p:sp>
        <p:nvSpPr>
          <p:cNvPr id="20" name="TextBox 20"/>
          <p:cNvSpPr txBox="1"/>
          <p:nvPr/>
        </p:nvSpPr>
        <p:spPr>
          <a:xfrm>
            <a:off x="6929605" y="4303787"/>
            <a:ext cx="5082755" cy="980109"/>
          </a:xfrm>
          <a:prstGeom prst="rect">
            <a:avLst/>
          </a:prstGeom>
        </p:spPr>
        <p:txBody>
          <a:bodyPr lIns="0" tIns="0" rIns="0" bIns="0" rtlCol="0" anchor="t">
            <a:spAutoFit/>
          </a:bodyPr>
          <a:lstStyle/>
          <a:p>
            <a:pPr>
              <a:lnSpc>
                <a:spcPts val="2659"/>
              </a:lnSpc>
            </a:pPr>
            <a:r>
              <a:rPr lang="en-US" sz="1899">
                <a:solidFill>
                  <a:srgbClr val="FFFFFF"/>
                </a:solidFill>
                <a:latin typeface="TT Firs Neue"/>
              </a:rPr>
              <a:t>Traximo doesn't require any external device. </a:t>
            </a:r>
          </a:p>
          <a:p>
            <a:pPr>
              <a:lnSpc>
                <a:spcPts val="2659"/>
              </a:lnSpc>
            </a:pPr>
            <a:r>
              <a:rPr lang="en-US" sz="1899">
                <a:solidFill>
                  <a:srgbClr val="FFFFFF"/>
                </a:solidFill>
                <a:latin typeface="TT Firs Neue"/>
              </a:rPr>
              <a:t>Motion will be captured using the webcam of the device. </a:t>
            </a:r>
          </a:p>
        </p:txBody>
      </p:sp>
      <p:sp>
        <p:nvSpPr>
          <p:cNvPr id="21" name="TextBox 21"/>
          <p:cNvSpPr txBox="1"/>
          <p:nvPr/>
        </p:nvSpPr>
        <p:spPr>
          <a:xfrm>
            <a:off x="7573372" y="6205789"/>
            <a:ext cx="2657786" cy="339703"/>
          </a:xfrm>
          <a:prstGeom prst="rect">
            <a:avLst/>
          </a:prstGeom>
        </p:spPr>
        <p:txBody>
          <a:bodyPr lIns="0" tIns="0" rIns="0" bIns="0" rtlCol="0" anchor="t">
            <a:spAutoFit/>
          </a:bodyPr>
          <a:lstStyle/>
          <a:p>
            <a:pPr>
              <a:lnSpc>
                <a:spcPts val="2499"/>
              </a:lnSpc>
            </a:pPr>
            <a:r>
              <a:rPr lang="en-US" sz="2499">
                <a:solidFill>
                  <a:srgbClr val="FFFFFF"/>
                </a:solidFill>
                <a:latin typeface="Neue Machina UltraBold"/>
              </a:rPr>
              <a:t>Compatable</a:t>
            </a:r>
          </a:p>
        </p:txBody>
      </p:sp>
      <p:sp>
        <p:nvSpPr>
          <p:cNvPr id="22" name="TextBox 22"/>
          <p:cNvSpPr txBox="1"/>
          <p:nvPr/>
        </p:nvSpPr>
        <p:spPr>
          <a:xfrm>
            <a:off x="6929605" y="6732096"/>
            <a:ext cx="4703588" cy="980109"/>
          </a:xfrm>
          <a:prstGeom prst="rect">
            <a:avLst/>
          </a:prstGeom>
        </p:spPr>
        <p:txBody>
          <a:bodyPr lIns="0" tIns="0" rIns="0" bIns="0" rtlCol="0" anchor="t">
            <a:spAutoFit/>
          </a:bodyPr>
          <a:lstStyle/>
          <a:p>
            <a:pPr>
              <a:lnSpc>
                <a:spcPts val="2659"/>
              </a:lnSpc>
            </a:pPr>
            <a:r>
              <a:rPr lang="en-US" sz="1899">
                <a:solidFill>
                  <a:srgbClr val="FFFFFF"/>
                </a:solidFill>
                <a:latin typeface="TT Firs Neue"/>
              </a:rPr>
              <a:t>Traximo is a web-app, hence, it is cross-platform and can be used in any device with webcam. </a:t>
            </a:r>
          </a:p>
        </p:txBody>
      </p:sp>
      <p:sp>
        <p:nvSpPr>
          <p:cNvPr id="23" name="TextBox 23"/>
          <p:cNvSpPr txBox="1"/>
          <p:nvPr/>
        </p:nvSpPr>
        <p:spPr>
          <a:xfrm>
            <a:off x="13090664" y="3800559"/>
            <a:ext cx="2255156" cy="350057"/>
          </a:xfrm>
          <a:prstGeom prst="rect">
            <a:avLst/>
          </a:prstGeom>
        </p:spPr>
        <p:txBody>
          <a:bodyPr lIns="0" tIns="0" rIns="0" bIns="0" rtlCol="0" anchor="t">
            <a:spAutoFit/>
          </a:bodyPr>
          <a:lstStyle/>
          <a:p>
            <a:pPr>
              <a:lnSpc>
                <a:spcPts val="2532"/>
              </a:lnSpc>
            </a:pPr>
            <a:r>
              <a:rPr lang="en-US" sz="2532">
                <a:solidFill>
                  <a:srgbClr val="FFFFFF"/>
                </a:solidFill>
                <a:latin typeface="Neue Machina UltraBold"/>
              </a:rPr>
              <a:t>Immersive</a:t>
            </a:r>
          </a:p>
        </p:txBody>
      </p:sp>
      <p:sp>
        <p:nvSpPr>
          <p:cNvPr id="24" name="TextBox 24"/>
          <p:cNvSpPr txBox="1"/>
          <p:nvPr/>
        </p:nvSpPr>
        <p:spPr>
          <a:xfrm>
            <a:off x="12337933" y="4295139"/>
            <a:ext cx="5082418" cy="1312752"/>
          </a:xfrm>
          <a:prstGeom prst="rect">
            <a:avLst/>
          </a:prstGeom>
        </p:spPr>
        <p:txBody>
          <a:bodyPr lIns="0" tIns="0" rIns="0" bIns="0" rtlCol="0" anchor="t">
            <a:spAutoFit/>
          </a:bodyPr>
          <a:lstStyle/>
          <a:p>
            <a:pPr>
              <a:lnSpc>
                <a:spcPts val="2694"/>
              </a:lnSpc>
            </a:pPr>
            <a:r>
              <a:rPr lang="en-US" sz="1924">
                <a:solidFill>
                  <a:srgbClr val="FFFFFF"/>
                </a:solidFill>
                <a:latin typeface="TT Firs Neue"/>
              </a:rPr>
              <a:t>Traximo is an immersive environment where the user has to do physical activities to interact with the system instead of just swingging fingers on the device.</a:t>
            </a:r>
          </a:p>
        </p:txBody>
      </p:sp>
      <p:sp>
        <p:nvSpPr>
          <p:cNvPr id="25" name="TextBox 25"/>
          <p:cNvSpPr txBox="1"/>
          <p:nvPr/>
        </p:nvSpPr>
        <p:spPr>
          <a:xfrm>
            <a:off x="13017474" y="6202334"/>
            <a:ext cx="1855078" cy="339703"/>
          </a:xfrm>
          <a:prstGeom prst="rect">
            <a:avLst/>
          </a:prstGeom>
        </p:spPr>
        <p:txBody>
          <a:bodyPr lIns="0" tIns="0" rIns="0" bIns="0" rtlCol="0" anchor="t">
            <a:spAutoFit/>
          </a:bodyPr>
          <a:lstStyle/>
          <a:p>
            <a:pPr>
              <a:lnSpc>
                <a:spcPts val="2499"/>
              </a:lnSpc>
            </a:pPr>
            <a:r>
              <a:rPr lang="en-US" sz="2499">
                <a:solidFill>
                  <a:srgbClr val="FFFFFF"/>
                </a:solidFill>
                <a:latin typeface="Neue Machina UltraBold"/>
              </a:rPr>
              <a:t>Feasible</a:t>
            </a:r>
          </a:p>
        </p:txBody>
      </p:sp>
      <p:sp>
        <p:nvSpPr>
          <p:cNvPr id="26" name="TextBox 26"/>
          <p:cNvSpPr txBox="1"/>
          <p:nvPr/>
        </p:nvSpPr>
        <p:spPr>
          <a:xfrm>
            <a:off x="12432218" y="6732096"/>
            <a:ext cx="4827082" cy="980109"/>
          </a:xfrm>
          <a:prstGeom prst="rect">
            <a:avLst/>
          </a:prstGeom>
        </p:spPr>
        <p:txBody>
          <a:bodyPr lIns="0" tIns="0" rIns="0" bIns="0" rtlCol="0" anchor="t">
            <a:spAutoFit/>
          </a:bodyPr>
          <a:lstStyle/>
          <a:p>
            <a:pPr>
              <a:lnSpc>
                <a:spcPts val="2659"/>
              </a:lnSpc>
            </a:pPr>
            <a:r>
              <a:rPr lang="en-US" sz="1899">
                <a:solidFill>
                  <a:srgbClr val="FFFFFF"/>
                </a:solidFill>
                <a:latin typeface="TT Firs Neue"/>
              </a:rPr>
              <a:t>Traximo is a free to play arcade centre that only needs good internet connection and a device with a webcam.</a:t>
            </a:r>
          </a:p>
        </p:txBody>
      </p:sp>
      <p:sp>
        <p:nvSpPr>
          <p:cNvPr id="27" name="TextBox 27"/>
          <p:cNvSpPr txBox="1"/>
          <p:nvPr/>
        </p:nvSpPr>
        <p:spPr>
          <a:xfrm>
            <a:off x="6685907" y="2104937"/>
            <a:ext cx="10388227" cy="1052074"/>
          </a:xfrm>
          <a:prstGeom prst="rect">
            <a:avLst/>
          </a:prstGeom>
        </p:spPr>
        <p:txBody>
          <a:bodyPr lIns="0" tIns="0" rIns="0" bIns="0" rtlCol="0" anchor="t">
            <a:spAutoFit/>
          </a:bodyPr>
          <a:lstStyle/>
          <a:p>
            <a:pPr algn="ctr">
              <a:lnSpc>
                <a:spcPts val="8680"/>
              </a:lnSpc>
            </a:pPr>
            <a:r>
              <a:rPr lang="en-US" sz="6200" spc="186">
                <a:solidFill>
                  <a:srgbClr val="FFFFFF"/>
                </a:solidFill>
                <a:latin typeface="Open Sans Extra Bold"/>
              </a:rPr>
              <a:t>Competitive </a:t>
            </a:r>
            <a:r>
              <a:rPr lang="en-US" sz="6200" spc="21">
                <a:solidFill>
                  <a:srgbClr val="FFFFFF"/>
                </a:solidFill>
                <a:latin typeface="Arimo"/>
              </a:rPr>
              <a:t>Advantage</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06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388" flipV="1">
            <a:off x="15841850" y="8025795"/>
            <a:ext cx="2834900" cy="2834900"/>
          </a:xfrm>
          <a:prstGeom prst="rect">
            <a:avLst/>
          </a:prstGeom>
        </p:spPr>
      </p:pic>
      <p:sp>
        <p:nvSpPr>
          <p:cNvPr id="3" name="AutoShape 3"/>
          <p:cNvSpPr/>
          <p:nvPr/>
        </p:nvSpPr>
        <p:spPr>
          <a:xfrm rot="8104690">
            <a:off x="13768465" y="-1460727"/>
            <a:ext cx="6981670" cy="0"/>
          </a:xfrm>
          <a:prstGeom prst="line">
            <a:avLst/>
          </a:prstGeom>
          <a:ln w="28575" cap="rnd">
            <a:solidFill>
              <a:srgbClr val="FEFAFA">
                <a:alpha val="29804"/>
              </a:srgbClr>
            </a:solidFill>
            <a:prstDash val="solid"/>
            <a:headEnd type="none" w="sm" len="sm"/>
            <a:tailEnd type="none" w="sm" len="sm"/>
          </a:ln>
        </p:spPr>
      </p:sp>
      <p:sp>
        <p:nvSpPr>
          <p:cNvPr id="4" name="AutoShape 4"/>
          <p:cNvSpPr/>
          <p:nvPr/>
        </p:nvSpPr>
        <p:spPr>
          <a:xfrm rot="8104690">
            <a:off x="-4943982" y="5724724"/>
            <a:ext cx="6981670" cy="0"/>
          </a:xfrm>
          <a:prstGeom prst="line">
            <a:avLst/>
          </a:prstGeom>
          <a:ln w="28575" cap="rnd">
            <a:solidFill>
              <a:srgbClr val="FEFAFA">
                <a:alpha val="29804"/>
              </a:srgbClr>
            </a:solidFill>
            <a:prstDash val="solid"/>
            <a:headEnd type="none" w="sm" len="sm"/>
            <a:tailEnd type="none" w="sm" len="sm"/>
          </a:ln>
        </p:spPr>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253754" flipH="1">
            <a:off x="-470285" y="-843235"/>
            <a:ext cx="4483231" cy="4494467"/>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30100" y="7500776"/>
            <a:ext cx="2917600" cy="339749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36039" y="7988218"/>
            <a:ext cx="2921847" cy="339749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039291" y="-1071141"/>
            <a:ext cx="3132452" cy="2107286"/>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948206" y="1036145"/>
            <a:ext cx="3532243" cy="6676061"/>
          </a:xfrm>
          <a:prstGeom prst="rect">
            <a:avLst/>
          </a:prstGeom>
        </p:spPr>
      </p:pic>
      <p:pic>
        <p:nvPicPr>
          <p:cNvPr id="10" name="Picture 10"/>
          <p:cNvPicPr>
            <a:picLocks noChangeAspect="1"/>
          </p:cNvPicPr>
          <p:nvPr/>
        </p:nvPicPr>
        <p:blipFill>
          <a:blip r:embed="rId14"/>
          <a:srcRect/>
          <a:stretch>
            <a:fillRect/>
          </a:stretch>
        </p:blipFill>
        <p:spPr>
          <a:xfrm>
            <a:off x="3188983" y="6128863"/>
            <a:ext cx="7820288" cy="3718710"/>
          </a:xfrm>
          <a:prstGeom prst="rect">
            <a:avLst/>
          </a:prstGeom>
        </p:spPr>
      </p:pic>
      <p:pic>
        <p:nvPicPr>
          <p:cNvPr id="11" name="Picture 11"/>
          <p:cNvPicPr>
            <a:picLocks noChangeAspect="1"/>
          </p:cNvPicPr>
          <p:nvPr/>
        </p:nvPicPr>
        <p:blipFill>
          <a:blip r:embed="rId15"/>
          <a:srcRect/>
          <a:stretch>
            <a:fillRect/>
          </a:stretch>
        </p:blipFill>
        <p:spPr>
          <a:xfrm>
            <a:off x="3188983" y="1855181"/>
            <a:ext cx="7820288" cy="3714637"/>
          </a:xfrm>
          <a:prstGeom prst="rect">
            <a:avLst/>
          </a:prstGeom>
        </p:spPr>
      </p:pic>
      <p:pic>
        <p:nvPicPr>
          <p:cNvPr id="12" name="Picture 12"/>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7015" y="-653570"/>
            <a:ext cx="2091430" cy="2426765"/>
          </a:xfrm>
          <a:prstGeom prst="rect">
            <a:avLst/>
          </a:prstGeom>
        </p:spPr>
      </p:pic>
      <p:pic>
        <p:nvPicPr>
          <p:cNvPr id="13" name="Picture 1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604691" y="346797"/>
            <a:ext cx="1175352" cy="1363806"/>
          </a:xfrm>
          <a:prstGeom prst="rect">
            <a:avLst/>
          </a:prstGeom>
        </p:spPr>
      </p:pic>
      <p:pic>
        <p:nvPicPr>
          <p:cNvPr id="14" name="Picture 1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424885" y="638912"/>
            <a:ext cx="1318731" cy="1530173"/>
          </a:xfrm>
          <a:prstGeom prst="rect">
            <a:avLst/>
          </a:prstGeom>
        </p:spPr>
      </p:pic>
      <p:sp>
        <p:nvSpPr>
          <p:cNvPr id="15" name="TextBox 15"/>
          <p:cNvSpPr txBox="1"/>
          <p:nvPr/>
        </p:nvSpPr>
        <p:spPr>
          <a:xfrm>
            <a:off x="4389225" y="445513"/>
            <a:ext cx="10388227" cy="1052074"/>
          </a:xfrm>
          <a:prstGeom prst="rect">
            <a:avLst/>
          </a:prstGeom>
        </p:spPr>
        <p:txBody>
          <a:bodyPr lIns="0" tIns="0" rIns="0" bIns="0" rtlCol="0" anchor="t">
            <a:spAutoFit/>
          </a:bodyPr>
          <a:lstStyle/>
          <a:p>
            <a:pPr algn="ctr">
              <a:lnSpc>
                <a:spcPts val="8680"/>
              </a:lnSpc>
            </a:pPr>
            <a:r>
              <a:rPr lang="en-US" sz="6200" spc="186">
                <a:solidFill>
                  <a:srgbClr val="FFFFFF"/>
                </a:solidFill>
                <a:latin typeface="Open Sans Extra Bold"/>
              </a:rPr>
              <a:t>Implemented Models</a:t>
            </a:r>
          </a:p>
        </p:txBody>
      </p:sp>
      <p:sp>
        <p:nvSpPr>
          <p:cNvPr id="16" name="TextBox 16"/>
          <p:cNvSpPr txBox="1"/>
          <p:nvPr/>
        </p:nvSpPr>
        <p:spPr>
          <a:xfrm>
            <a:off x="11201401" y="1769456"/>
            <a:ext cx="5697670" cy="794921"/>
          </a:xfrm>
          <a:prstGeom prst="rect">
            <a:avLst/>
          </a:prstGeom>
        </p:spPr>
        <p:txBody>
          <a:bodyPr wrap="square" lIns="0" tIns="0" rIns="0" bIns="0" rtlCol="0" anchor="t">
            <a:spAutoFit/>
          </a:bodyPr>
          <a:lstStyle/>
          <a:p>
            <a:pPr algn="ctr">
              <a:lnSpc>
                <a:spcPts val="6580"/>
              </a:lnSpc>
            </a:pPr>
            <a:r>
              <a:rPr lang="en-US" sz="4700" dirty="0">
                <a:solidFill>
                  <a:srgbClr val="FFFFFF"/>
                </a:solidFill>
                <a:latin typeface="Open Sans Extra Bold"/>
              </a:rPr>
              <a:t>3d Car Simulation</a:t>
            </a:r>
          </a:p>
        </p:txBody>
      </p:sp>
      <p:sp>
        <p:nvSpPr>
          <p:cNvPr id="17" name="TextBox 17"/>
          <p:cNvSpPr txBox="1"/>
          <p:nvPr/>
        </p:nvSpPr>
        <p:spPr>
          <a:xfrm>
            <a:off x="11483006" y="3021778"/>
            <a:ext cx="5034715" cy="2647644"/>
          </a:xfrm>
          <a:prstGeom prst="rect">
            <a:avLst/>
          </a:prstGeom>
        </p:spPr>
        <p:txBody>
          <a:bodyPr lIns="0" tIns="0" rIns="0" bIns="0" rtlCol="0" anchor="t">
            <a:spAutoFit/>
          </a:bodyPr>
          <a:lstStyle/>
          <a:p>
            <a:pPr algn="just">
              <a:lnSpc>
                <a:spcPts val="4204"/>
              </a:lnSpc>
            </a:pPr>
            <a:r>
              <a:rPr lang="en-US" sz="3003" dirty="0">
                <a:solidFill>
                  <a:srgbClr val="FFFFFF"/>
                </a:solidFill>
                <a:latin typeface="Open Sans"/>
              </a:rPr>
              <a:t>3d Car Simulation where car's controls are mapped to various hand gestures provided with an immersive </a:t>
            </a:r>
            <a:r>
              <a:rPr lang="en-US" sz="3003" dirty="0" err="1">
                <a:solidFill>
                  <a:srgbClr val="FFFFFF"/>
                </a:solidFill>
                <a:latin typeface="Open Sans"/>
              </a:rPr>
              <a:t>webGL</a:t>
            </a:r>
            <a:r>
              <a:rPr lang="en-US" sz="3003" dirty="0">
                <a:solidFill>
                  <a:srgbClr val="FFFFFF"/>
                </a:solidFill>
                <a:latin typeface="Open Sans"/>
              </a:rPr>
              <a:t> experience.</a:t>
            </a:r>
          </a:p>
        </p:txBody>
      </p:sp>
      <p:sp>
        <p:nvSpPr>
          <p:cNvPr id="18" name="TextBox 18"/>
          <p:cNvSpPr txBox="1"/>
          <p:nvPr/>
        </p:nvSpPr>
        <p:spPr>
          <a:xfrm>
            <a:off x="13201984" y="6071713"/>
            <a:ext cx="1575469" cy="492422"/>
          </a:xfrm>
          <a:prstGeom prst="rect">
            <a:avLst/>
          </a:prstGeom>
        </p:spPr>
        <p:txBody>
          <a:bodyPr lIns="0" tIns="0" rIns="0" bIns="0" rtlCol="0" anchor="t">
            <a:spAutoFit/>
          </a:bodyPr>
          <a:lstStyle/>
          <a:p>
            <a:pPr algn="ctr">
              <a:lnSpc>
                <a:spcPts val="4002"/>
              </a:lnSpc>
            </a:pPr>
            <a:r>
              <a:rPr lang="en-US" sz="2858" u="sng" dirty="0">
                <a:solidFill>
                  <a:srgbClr val="5271FF"/>
                </a:solidFill>
                <a:latin typeface="Open Sans"/>
                <a:hlinkClick r:id="rId18"/>
              </a:rPr>
              <a:t>Test Now</a:t>
            </a:r>
            <a:endParaRPr lang="en-US" sz="2858" u="sng" dirty="0">
              <a:solidFill>
                <a:srgbClr val="5271FF"/>
              </a:solidFill>
              <a:latin typeface="Open Sans"/>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06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616131" y="6807794"/>
            <a:ext cx="4378061" cy="4378061"/>
          </a:xfrm>
          <a:prstGeom prst="rect">
            <a:avLst/>
          </a:prstGeom>
        </p:spPr>
      </p:pic>
      <p:sp>
        <p:nvSpPr>
          <p:cNvPr id="3" name="AutoShape 3"/>
          <p:cNvSpPr/>
          <p:nvPr/>
        </p:nvSpPr>
        <p:spPr>
          <a:xfrm rot="8104690">
            <a:off x="2240055" y="8982537"/>
            <a:ext cx="6981670" cy="0"/>
          </a:xfrm>
          <a:prstGeom prst="line">
            <a:avLst/>
          </a:prstGeom>
          <a:ln w="28575" cap="rnd">
            <a:solidFill>
              <a:srgbClr val="FEFAFA">
                <a:alpha val="29804"/>
              </a:srgbClr>
            </a:solidFill>
            <a:prstDash val="solid"/>
            <a:headEnd type="none" w="sm" len="sm"/>
            <a:tailEnd type="none" w="sm" len="sm"/>
          </a:ln>
        </p:spPr>
      </p:sp>
      <p:sp>
        <p:nvSpPr>
          <p:cNvPr id="4" name="AutoShape 4"/>
          <p:cNvSpPr/>
          <p:nvPr/>
        </p:nvSpPr>
        <p:spPr>
          <a:xfrm rot="8104690">
            <a:off x="13055415" y="6056131"/>
            <a:ext cx="6981670" cy="0"/>
          </a:xfrm>
          <a:prstGeom prst="line">
            <a:avLst/>
          </a:prstGeom>
          <a:ln w="28575" cap="rnd">
            <a:solidFill>
              <a:srgbClr val="FEFAFA">
                <a:alpha val="29804"/>
              </a:srgbClr>
            </a:solidFill>
            <a:prstDash val="solid"/>
            <a:headEnd type="none" w="sm" len="sm"/>
            <a:tailEnd type="none" w="sm" len="sm"/>
          </a:ln>
        </p:spPr>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16131" y="-1275886"/>
            <a:ext cx="2917600" cy="3397497"/>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22069" y="-788444"/>
            <a:ext cx="2921847" cy="339749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5416">
            <a:off x="15152854" y="-441988"/>
            <a:ext cx="5766305" cy="3879151"/>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310807">
            <a:off x="16660727" y="6347132"/>
            <a:ext cx="2341178" cy="4424907"/>
          </a:xfrm>
          <a:prstGeom prst="rect">
            <a:avLst/>
          </a:prstGeom>
        </p:spPr>
      </p:pic>
      <p:pic>
        <p:nvPicPr>
          <p:cNvPr id="9" name="Picture 9"/>
          <p:cNvPicPr>
            <a:picLocks noChangeAspect="1"/>
          </p:cNvPicPr>
          <p:nvPr/>
        </p:nvPicPr>
        <p:blipFill>
          <a:blip r:embed="rId12"/>
          <a:srcRect t="11710"/>
          <a:stretch>
            <a:fillRect/>
          </a:stretch>
        </p:blipFill>
        <p:spPr>
          <a:xfrm>
            <a:off x="3803216" y="3144013"/>
            <a:ext cx="11560246" cy="5852812"/>
          </a:xfrm>
          <a:prstGeom prst="rect">
            <a:avLst/>
          </a:prstGeom>
        </p:spPr>
      </p:pic>
      <p:sp>
        <p:nvSpPr>
          <p:cNvPr id="10" name="TextBox 10"/>
          <p:cNvSpPr txBox="1"/>
          <p:nvPr/>
        </p:nvSpPr>
        <p:spPr>
          <a:xfrm>
            <a:off x="4389225" y="445513"/>
            <a:ext cx="10388227" cy="1052074"/>
          </a:xfrm>
          <a:prstGeom prst="rect">
            <a:avLst/>
          </a:prstGeom>
        </p:spPr>
        <p:txBody>
          <a:bodyPr lIns="0" tIns="0" rIns="0" bIns="0" rtlCol="0" anchor="t">
            <a:spAutoFit/>
          </a:bodyPr>
          <a:lstStyle/>
          <a:p>
            <a:pPr algn="ctr">
              <a:lnSpc>
                <a:spcPts val="8680"/>
              </a:lnSpc>
            </a:pPr>
            <a:r>
              <a:rPr lang="en-US" sz="6200" spc="186">
                <a:solidFill>
                  <a:srgbClr val="FFFFFF"/>
                </a:solidFill>
                <a:latin typeface="Open Sans Extra Bold"/>
              </a:rPr>
              <a:t>Implemented Models</a:t>
            </a:r>
          </a:p>
        </p:txBody>
      </p:sp>
      <p:sp>
        <p:nvSpPr>
          <p:cNvPr id="11" name="TextBox 11"/>
          <p:cNvSpPr txBox="1"/>
          <p:nvPr/>
        </p:nvSpPr>
        <p:spPr>
          <a:xfrm>
            <a:off x="8740476" y="9386095"/>
            <a:ext cx="1685727" cy="522295"/>
          </a:xfrm>
          <a:prstGeom prst="rect">
            <a:avLst/>
          </a:prstGeom>
        </p:spPr>
        <p:txBody>
          <a:bodyPr lIns="0" tIns="0" rIns="0" bIns="0" rtlCol="0" anchor="t">
            <a:spAutoFit/>
          </a:bodyPr>
          <a:lstStyle/>
          <a:p>
            <a:pPr algn="ctr">
              <a:lnSpc>
                <a:spcPts val="4282"/>
              </a:lnSpc>
            </a:pPr>
            <a:r>
              <a:rPr lang="en-US" sz="3058" u="sng" dirty="0">
                <a:solidFill>
                  <a:srgbClr val="5271FF"/>
                </a:solidFill>
                <a:latin typeface="Open Sans"/>
                <a:hlinkClick r:id="rId13"/>
              </a:rPr>
              <a:t>Test Now</a:t>
            </a:r>
            <a:endParaRPr lang="en-US" sz="3058" u="sng" dirty="0">
              <a:solidFill>
                <a:srgbClr val="5271FF"/>
              </a:solidFill>
              <a:latin typeface="Open Sans"/>
            </a:endParaRPr>
          </a:p>
        </p:txBody>
      </p:sp>
      <p:sp>
        <p:nvSpPr>
          <p:cNvPr id="12" name="TextBox 12"/>
          <p:cNvSpPr txBox="1"/>
          <p:nvPr/>
        </p:nvSpPr>
        <p:spPr>
          <a:xfrm>
            <a:off x="4479046" y="1995743"/>
            <a:ext cx="10388227" cy="613310"/>
          </a:xfrm>
          <a:prstGeom prst="rect">
            <a:avLst/>
          </a:prstGeom>
        </p:spPr>
        <p:txBody>
          <a:bodyPr lIns="0" tIns="0" rIns="0" bIns="0" rtlCol="0" anchor="t">
            <a:spAutoFit/>
          </a:bodyPr>
          <a:lstStyle/>
          <a:p>
            <a:pPr algn="ctr">
              <a:lnSpc>
                <a:spcPts val="5040"/>
              </a:lnSpc>
            </a:pPr>
            <a:r>
              <a:rPr lang="en-US" sz="3600" u="sng" spc="108">
                <a:solidFill>
                  <a:srgbClr val="FFFFFF"/>
                </a:solidFill>
                <a:latin typeface="Open Sans Extra Bold"/>
              </a:rPr>
              <a:t>Ghosts Hunter</a:t>
            </a:r>
          </a:p>
        </p:txBody>
      </p:sp>
      <p:pic>
        <p:nvPicPr>
          <p:cNvPr id="13" name="Picture 13"/>
          <p:cNvPicPr>
            <a:picLocks noChangeAspect="1"/>
          </p:cNvPicPr>
          <p:nvPr/>
        </p:nvPicPr>
        <p:blipFill>
          <a:blip r:embed="rId14">
            <a:alphaModFix amt="67000"/>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5400000" flipV="1">
            <a:off x="-239600" y="5729834"/>
            <a:ext cx="4718646" cy="4718646"/>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06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15104064" y="-1461380"/>
            <a:ext cx="4378061" cy="4378061"/>
          </a:xfrm>
          <a:prstGeom prst="rect">
            <a:avLst/>
          </a:prstGeom>
        </p:spPr>
      </p:pic>
      <p:sp>
        <p:nvSpPr>
          <p:cNvPr id="3" name="AutoShape 3"/>
          <p:cNvSpPr/>
          <p:nvPr/>
        </p:nvSpPr>
        <p:spPr>
          <a:xfrm rot="8104690">
            <a:off x="-1189366" y="11719152"/>
            <a:ext cx="6981670" cy="0"/>
          </a:xfrm>
          <a:prstGeom prst="line">
            <a:avLst/>
          </a:prstGeom>
          <a:ln w="28575" cap="rnd">
            <a:solidFill>
              <a:srgbClr val="FEFAFA">
                <a:alpha val="29804"/>
              </a:srgbClr>
            </a:solidFill>
            <a:prstDash val="solid"/>
            <a:headEnd type="none" w="sm" len="sm"/>
            <a:tailEnd type="none" w="sm" len="sm"/>
          </a:ln>
        </p:spPr>
      </p:sp>
      <p:sp>
        <p:nvSpPr>
          <p:cNvPr id="4" name="AutoShape 4"/>
          <p:cNvSpPr/>
          <p:nvPr/>
        </p:nvSpPr>
        <p:spPr>
          <a:xfrm rot="8104690">
            <a:off x="13055415" y="6056131"/>
            <a:ext cx="6981670" cy="0"/>
          </a:xfrm>
          <a:prstGeom prst="line">
            <a:avLst/>
          </a:prstGeom>
          <a:ln w="28575" cap="rnd">
            <a:solidFill>
              <a:srgbClr val="FEFAFA">
                <a:alpha val="29804"/>
              </a:srgbClr>
            </a:solidFill>
            <a:prstDash val="solid"/>
            <a:headEnd type="none" w="sm" len="sm"/>
            <a:tailEnd type="none" w="sm" len="sm"/>
          </a:ln>
        </p:spPr>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16131" y="-1275886"/>
            <a:ext cx="2917600" cy="3397497"/>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22069" y="-788444"/>
            <a:ext cx="2921847" cy="339749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5416">
            <a:off x="-2393783" y="7318725"/>
            <a:ext cx="5766305" cy="3879151"/>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062719">
            <a:off x="16088711" y="7219703"/>
            <a:ext cx="2341178" cy="4424907"/>
          </a:xfrm>
          <a:prstGeom prst="rect">
            <a:avLst/>
          </a:prstGeom>
        </p:spPr>
      </p:pic>
      <p:pic>
        <p:nvPicPr>
          <p:cNvPr id="9" name="Picture 9"/>
          <p:cNvPicPr>
            <a:picLocks noChangeAspect="1"/>
          </p:cNvPicPr>
          <p:nvPr/>
        </p:nvPicPr>
        <p:blipFill>
          <a:blip r:embed="rId12">
            <a:alphaModFix amt="67000"/>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flipV="1">
            <a:off x="14386949" y="-724005"/>
            <a:ext cx="4718646" cy="4718646"/>
          </a:xfrm>
          <a:prstGeom prst="rect">
            <a:avLst/>
          </a:prstGeom>
        </p:spPr>
      </p:pic>
      <p:pic>
        <p:nvPicPr>
          <p:cNvPr id="10" name="Picture 10"/>
          <p:cNvPicPr>
            <a:picLocks noChangeAspect="1"/>
          </p:cNvPicPr>
          <p:nvPr/>
        </p:nvPicPr>
        <p:blipFill>
          <a:blip r:embed="rId14"/>
          <a:srcRect l="2665" t="9116" r="435" b="3159"/>
          <a:stretch>
            <a:fillRect/>
          </a:stretch>
        </p:blipFill>
        <p:spPr>
          <a:xfrm>
            <a:off x="6828104" y="3216332"/>
            <a:ext cx="10464990" cy="5329226"/>
          </a:xfrm>
          <a:prstGeom prst="rect">
            <a:avLst/>
          </a:prstGeom>
        </p:spPr>
      </p:pic>
      <p:sp>
        <p:nvSpPr>
          <p:cNvPr id="11" name="TextBox 11"/>
          <p:cNvSpPr txBox="1"/>
          <p:nvPr/>
        </p:nvSpPr>
        <p:spPr>
          <a:xfrm>
            <a:off x="3998721" y="914400"/>
            <a:ext cx="10388227" cy="1052074"/>
          </a:xfrm>
          <a:prstGeom prst="rect">
            <a:avLst/>
          </a:prstGeom>
        </p:spPr>
        <p:txBody>
          <a:bodyPr lIns="0" tIns="0" rIns="0" bIns="0" rtlCol="0" anchor="t">
            <a:spAutoFit/>
          </a:bodyPr>
          <a:lstStyle/>
          <a:p>
            <a:pPr algn="ctr">
              <a:lnSpc>
                <a:spcPts val="8680"/>
              </a:lnSpc>
            </a:pPr>
            <a:r>
              <a:rPr lang="en-US" sz="6200" spc="186">
                <a:solidFill>
                  <a:srgbClr val="FFFFFF"/>
                </a:solidFill>
                <a:latin typeface="Open Sans Extra Bold"/>
              </a:rPr>
              <a:t>Implemented Models</a:t>
            </a:r>
          </a:p>
        </p:txBody>
      </p:sp>
      <p:sp>
        <p:nvSpPr>
          <p:cNvPr id="12" name="TextBox 12"/>
          <p:cNvSpPr txBox="1"/>
          <p:nvPr/>
        </p:nvSpPr>
        <p:spPr>
          <a:xfrm>
            <a:off x="1386236" y="4126259"/>
            <a:ext cx="5224970" cy="1944160"/>
          </a:xfrm>
          <a:prstGeom prst="rect">
            <a:avLst/>
          </a:prstGeom>
        </p:spPr>
        <p:txBody>
          <a:bodyPr lIns="0" tIns="0" rIns="0" bIns="0" rtlCol="0" anchor="t">
            <a:spAutoFit/>
          </a:bodyPr>
          <a:lstStyle/>
          <a:p>
            <a:pPr algn="ctr">
              <a:lnSpc>
                <a:spcPts val="5180"/>
              </a:lnSpc>
            </a:pPr>
            <a:r>
              <a:rPr lang="en-US" sz="3700">
                <a:solidFill>
                  <a:srgbClr val="FFFFFF"/>
                </a:solidFill>
                <a:latin typeface="Open Sans Extra Bold"/>
              </a:rPr>
              <a:t>Red Light Green Light</a:t>
            </a:r>
          </a:p>
          <a:p>
            <a:pPr algn="ctr">
              <a:lnSpc>
                <a:spcPts val="5180"/>
              </a:lnSpc>
            </a:pPr>
            <a:r>
              <a:rPr lang="en-US" sz="3700">
                <a:solidFill>
                  <a:srgbClr val="FFFFFF"/>
                </a:solidFill>
                <a:latin typeface="Open Sans Extra Bold"/>
              </a:rPr>
              <a:t>using</a:t>
            </a:r>
          </a:p>
          <a:p>
            <a:pPr algn="ctr">
              <a:lnSpc>
                <a:spcPts val="5180"/>
              </a:lnSpc>
            </a:pPr>
            <a:r>
              <a:rPr lang="en-US" sz="3700">
                <a:solidFill>
                  <a:srgbClr val="FFFFFF"/>
                </a:solidFill>
                <a:latin typeface="Open Sans Extra Bold"/>
              </a:rPr>
              <a:t>Motion Detection*</a:t>
            </a:r>
          </a:p>
        </p:txBody>
      </p:sp>
      <p:sp>
        <p:nvSpPr>
          <p:cNvPr id="13" name="TextBox 13"/>
          <p:cNvSpPr txBox="1"/>
          <p:nvPr/>
        </p:nvSpPr>
        <p:spPr>
          <a:xfrm>
            <a:off x="4581828" y="9776174"/>
            <a:ext cx="2490832" cy="297157"/>
          </a:xfrm>
          <a:prstGeom prst="rect">
            <a:avLst/>
          </a:prstGeom>
        </p:spPr>
        <p:txBody>
          <a:bodyPr lIns="0" tIns="0" rIns="0" bIns="0" rtlCol="0" anchor="t">
            <a:spAutoFit/>
          </a:bodyPr>
          <a:lstStyle/>
          <a:p>
            <a:pPr algn="ctr">
              <a:lnSpc>
                <a:spcPts val="2520"/>
              </a:lnSpc>
            </a:pPr>
            <a:r>
              <a:rPr lang="en-US" sz="1800">
                <a:solidFill>
                  <a:srgbClr val="FFFFFF"/>
                </a:solidFill>
                <a:latin typeface="Open Sans Light"/>
              </a:rPr>
              <a:t>*will be completed soon</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062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14872123" y="7355379"/>
            <a:ext cx="4378061" cy="4378061"/>
          </a:xfrm>
          <a:prstGeom prst="rect">
            <a:avLst/>
          </a:prstGeom>
        </p:spPr>
      </p:pic>
      <p:sp>
        <p:nvSpPr>
          <p:cNvPr id="3" name="AutoShape 3"/>
          <p:cNvSpPr/>
          <p:nvPr/>
        </p:nvSpPr>
        <p:spPr>
          <a:xfrm rot="8104690">
            <a:off x="-1189366" y="11719152"/>
            <a:ext cx="6981670" cy="0"/>
          </a:xfrm>
          <a:prstGeom prst="line">
            <a:avLst/>
          </a:prstGeom>
          <a:ln w="28575" cap="rnd">
            <a:solidFill>
              <a:srgbClr val="FEFAFA">
                <a:alpha val="29804"/>
              </a:srgbClr>
            </a:solidFill>
            <a:prstDash val="solid"/>
            <a:headEnd type="none" w="sm" len="sm"/>
            <a:tailEnd type="none" w="sm" len="sm"/>
          </a:ln>
        </p:spPr>
      </p:sp>
      <p:sp>
        <p:nvSpPr>
          <p:cNvPr id="4" name="AutoShape 4"/>
          <p:cNvSpPr/>
          <p:nvPr/>
        </p:nvSpPr>
        <p:spPr>
          <a:xfrm rot="8104690">
            <a:off x="15311963" y="5602037"/>
            <a:ext cx="6981670" cy="0"/>
          </a:xfrm>
          <a:prstGeom prst="line">
            <a:avLst/>
          </a:prstGeom>
          <a:ln w="28575" cap="rnd">
            <a:solidFill>
              <a:srgbClr val="FEFAFA">
                <a:alpha val="29804"/>
              </a:srgbClr>
            </a:solidFill>
            <a:prstDash val="solid"/>
            <a:headEnd type="none" w="sm" len="sm"/>
            <a:tailEnd type="none" w="sm" len="sm"/>
          </a:ln>
        </p:spPr>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32584" y="-1461380"/>
            <a:ext cx="2917600" cy="3397497"/>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726645" y="-973938"/>
            <a:ext cx="2921847" cy="339749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128242">
            <a:off x="-2393783" y="7318725"/>
            <a:ext cx="5766305" cy="3879151"/>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062719">
            <a:off x="-681220" y="-1372551"/>
            <a:ext cx="2341178" cy="4424907"/>
          </a:xfrm>
          <a:prstGeom prst="rect">
            <a:avLst/>
          </a:prstGeom>
        </p:spPr>
      </p:pic>
      <p:pic>
        <p:nvPicPr>
          <p:cNvPr id="9" name="Picture 9"/>
          <p:cNvPicPr>
            <a:picLocks noChangeAspect="1"/>
          </p:cNvPicPr>
          <p:nvPr/>
        </p:nvPicPr>
        <p:blipFill>
          <a:blip r:embed="rId12">
            <a:alphaModFix amt="67000"/>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V="1">
            <a:off x="13961628" y="6654287"/>
            <a:ext cx="4718646" cy="4718646"/>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945825" y="3558925"/>
            <a:ext cx="4722869" cy="4114800"/>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7441426" y="9544409"/>
            <a:ext cx="658880" cy="742591"/>
          </a:xfrm>
          <a:prstGeom prst="rect">
            <a:avLst/>
          </a:prstGeom>
        </p:spPr>
      </p:pic>
      <p:sp>
        <p:nvSpPr>
          <p:cNvPr id="12" name="TextBox 12"/>
          <p:cNvSpPr txBox="1"/>
          <p:nvPr/>
        </p:nvSpPr>
        <p:spPr>
          <a:xfrm>
            <a:off x="3998721" y="914400"/>
            <a:ext cx="10388227" cy="1052074"/>
          </a:xfrm>
          <a:prstGeom prst="rect">
            <a:avLst/>
          </a:prstGeom>
        </p:spPr>
        <p:txBody>
          <a:bodyPr lIns="0" tIns="0" rIns="0" bIns="0" rtlCol="0" anchor="t">
            <a:spAutoFit/>
          </a:bodyPr>
          <a:lstStyle/>
          <a:p>
            <a:pPr algn="ctr">
              <a:lnSpc>
                <a:spcPts val="8680"/>
              </a:lnSpc>
            </a:pPr>
            <a:r>
              <a:rPr lang="en-US" sz="6200" spc="186">
                <a:solidFill>
                  <a:srgbClr val="FFFFFF"/>
                </a:solidFill>
                <a:latin typeface="Open Sans Extra Bold"/>
              </a:rPr>
              <a:t>Hosted on MS Azure</a:t>
            </a:r>
          </a:p>
        </p:txBody>
      </p:sp>
      <p:sp>
        <p:nvSpPr>
          <p:cNvPr id="13" name="TextBox 13"/>
          <p:cNvSpPr txBox="1"/>
          <p:nvPr/>
        </p:nvSpPr>
        <p:spPr>
          <a:xfrm>
            <a:off x="7095022" y="8077083"/>
            <a:ext cx="4097955" cy="936526"/>
          </a:xfrm>
          <a:prstGeom prst="rect">
            <a:avLst/>
          </a:prstGeom>
        </p:spPr>
        <p:txBody>
          <a:bodyPr lIns="0" tIns="0" rIns="0" bIns="0" rtlCol="0" anchor="t">
            <a:spAutoFit/>
          </a:bodyPr>
          <a:lstStyle/>
          <a:p>
            <a:pPr algn="ctr">
              <a:lnSpc>
                <a:spcPts val="7700"/>
              </a:lnSpc>
            </a:pPr>
            <a:r>
              <a:rPr lang="en-US" sz="5500" u="sng" dirty="0">
                <a:solidFill>
                  <a:srgbClr val="3947DD"/>
                </a:solidFill>
                <a:latin typeface="Open Sans Extra Bold"/>
                <a:hlinkClick r:id="rId18"/>
              </a:rPr>
              <a:t>Check Here</a:t>
            </a:r>
            <a:endParaRPr lang="en-US" sz="5500" u="sng" dirty="0">
              <a:solidFill>
                <a:srgbClr val="3947DD"/>
              </a:solidFill>
              <a:latin typeface="Open Sans Extra Bold"/>
            </a:endParaRPr>
          </a:p>
        </p:txBody>
      </p:sp>
      <p:sp>
        <p:nvSpPr>
          <p:cNvPr id="14" name="TextBox 14"/>
          <p:cNvSpPr txBox="1"/>
          <p:nvPr/>
        </p:nvSpPr>
        <p:spPr>
          <a:xfrm>
            <a:off x="8952994" y="3482725"/>
            <a:ext cx="7128116" cy="3637534"/>
          </a:xfrm>
          <a:prstGeom prst="rect">
            <a:avLst/>
          </a:prstGeom>
        </p:spPr>
        <p:txBody>
          <a:bodyPr lIns="0" tIns="0" rIns="0" bIns="0" rtlCol="0" anchor="t">
            <a:spAutoFit/>
          </a:bodyPr>
          <a:lstStyle/>
          <a:p>
            <a:pPr algn="just">
              <a:lnSpc>
                <a:spcPts val="5806"/>
              </a:lnSpc>
            </a:pPr>
            <a:r>
              <a:rPr lang="en-US" sz="4147">
                <a:solidFill>
                  <a:srgbClr val="FFFFFF"/>
                </a:solidFill>
                <a:latin typeface="Open Sans"/>
              </a:rPr>
              <a:t>Our website is hosted with all games combined in a  web-based arcade center and you can enjoy them and test them right now!!</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392</Words>
  <Application>Microsoft Office PowerPoint</Application>
  <PresentationFormat>Custom</PresentationFormat>
  <Paragraphs>50</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Open Sans Bold</vt:lpstr>
      <vt:lpstr>Neue Machina UltraBold</vt:lpstr>
      <vt:lpstr>Open Sans Light</vt:lpstr>
      <vt:lpstr>Open Sans Extra Bold</vt:lpstr>
      <vt:lpstr>Calibri</vt:lpstr>
      <vt:lpstr>TT Firs Neue</vt:lpstr>
      <vt:lpstr>Arial</vt:lpstr>
      <vt:lpstr>Open Sans</vt:lpstr>
      <vt:lpstr>Poppins Light</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Great India Hackathon</dc:title>
  <cp:lastModifiedBy>UJJU JI</cp:lastModifiedBy>
  <cp:revision>5</cp:revision>
  <dcterms:created xsi:type="dcterms:W3CDTF">2006-08-16T00:00:00Z</dcterms:created>
  <dcterms:modified xsi:type="dcterms:W3CDTF">2022-04-23T08:13:07Z</dcterms:modified>
  <dc:identifier>DAE-PFMh6Ew</dc:identifier>
</cp:coreProperties>
</file>